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Roboto Slab"/>
      <p:regular r:id="rId19"/>
    </p:embeddedFont>
    <p:embeddedFont>
      <p:font typeface="Roboto Slab"/>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274546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Endeavor Post Close Recommendations</a:t>
            </a:r>
            <a:endParaRPr lang="en-US" sz="4450" dirty="0"/>
          </a:p>
        </p:txBody>
      </p:sp>
      <p:sp>
        <p:nvSpPr>
          <p:cNvPr id="5" name="Text 1"/>
          <p:cNvSpPr/>
          <p:nvPr/>
        </p:nvSpPr>
        <p:spPr>
          <a:xfrm>
            <a:off x="6280190" y="450318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Presented by Geekbyte LLC</a:t>
            </a:r>
            <a:endParaRPr lang="en-US" sz="1750" dirty="0"/>
          </a:p>
        </p:txBody>
      </p:sp>
      <p:sp>
        <p:nvSpPr>
          <p:cNvPr id="6" name="Text 2"/>
          <p:cNvSpPr/>
          <p:nvPr/>
        </p:nvSpPr>
        <p:spPr>
          <a:xfrm>
            <a:off x="6280190" y="512123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July 25,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15007" y="763191"/>
            <a:ext cx="5000268" cy="496133"/>
          </a:xfrm>
          <a:prstGeom prst="rect">
            <a:avLst/>
          </a:prstGeom>
          <a:noFill/>
          <a:ln/>
        </p:spPr>
        <p:txBody>
          <a:bodyPr wrap="none" lIns="0" tIns="0" rIns="0" bIns="0" rtlCol="0" anchor="t"/>
          <a:lstStyle/>
          <a:p>
            <a:pPr algn="ctr"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Interim CTO / Advisor Role</a:t>
            </a:r>
            <a:endParaRPr lang="en-US" sz="3100" dirty="0"/>
          </a:p>
        </p:txBody>
      </p:sp>
      <p:pic>
        <p:nvPicPr>
          <p:cNvPr id="3" name="Image 0" descr="preencoded.png">    </p:cNvPr>
          <p:cNvPicPr>
            <a:picLocks noChangeAspect="1"/>
          </p:cNvPicPr>
          <p:nvPr/>
        </p:nvPicPr>
        <p:blipFill>
          <a:blip r:embed="rId1"/>
          <a:stretch>
            <a:fillRect/>
          </a:stretch>
        </p:blipFill>
        <p:spPr>
          <a:xfrm>
            <a:off x="793790" y="1576864"/>
            <a:ext cx="2178248" cy="2178248"/>
          </a:xfrm>
          <a:prstGeom prst="rect">
            <a:avLst/>
          </a:prstGeom>
        </p:spPr>
      </p:pic>
      <p:sp>
        <p:nvSpPr>
          <p:cNvPr id="4" name="Text 1"/>
          <p:cNvSpPr/>
          <p:nvPr/>
        </p:nvSpPr>
        <p:spPr>
          <a:xfrm>
            <a:off x="793790" y="3913823"/>
            <a:ext cx="3111937" cy="496014"/>
          </a:xfrm>
          <a:prstGeom prst="rect">
            <a:avLst/>
          </a:prstGeom>
          <a:noFill/>
          <a:ln/>
        </p:spPr>
        <p:txBody>
          <a:bodyPr wrap="square" lIns="0" tIns="0" rIns="0" bIns="0" rtlCol="0" anchor="t"/>
          <a:lstStyle/>
          <a:p>
            <a:pPr algn="l" indent="0" marL="0">
              <a:lnSpc>
                <a:spcPts val="1950"/>
              </a:lnSpc>
              <a:buNone/>
            </a:pPr>
            <a:r>
              <a:rPr lang="en-US" sz="1550" dirty="0">
                <a:solidFill>
                  <a:srgbClr val="D6E5EF"/>
                </a:solidFill>
                <a:latin typeface="Roboto Slab" pitchFamily="34" charset="0"/>
                <a:ea typeface="Roboto Slab" pitchFamily="34" charset="-122"/>
                <a:cs typeface="Roboto Slab" pitchFamily="34" charset="-120"/>
              </a:rPr>
              <a:t>Complete and Verify Remediation Work from Close</a:t>
            </a:r>
            <a:endParaRPr lang="en-US" sz="1550" dirty="0"/>
          </a:p>
        </p:txBody>
      </p:sp>
      <p:sp>
        <p:nvSpPr>
          <p:cNvPr id="5" name="Text 2"/>
          <p:cNvSpPr/>
          <p:nvPr/>
        </p:nvSpPr>
        <p:spPr>
          <a:xfrm>
            <a:off x="793790" y="4505087"/>
            <a:ext cx="3111937"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Work with the team to QA and publish changes to the production environment.</a:t>
            </a:r>
            <a:endParaRPr lang="en-US" sz="1250" dirty="0"/>
          </a:p>
        </p:txBody>
      </p:sp>
      <p:sp>
        <p:nvSpPr>
          <p:cNvPr id="6" name="Text 3"/>
          <p:cNvSpPr/>
          <p:nvPr/>
        </p:nvSpPr>
        <p:spPr>
          <a:xfrm>
            <a:off x="793790" y="5068729"/>
            <a:ext cx="3111937" cy="76223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Re-run scan with FOSSID (at discounted delta rate) and verify that remediation in the codebase was successful.</a:t>
            </a:r>
            <a:endParaRPr lang="en-US" sz="1250" dirty="0"/>
          </a:p>
        </p:txBody>
      </p:sp>
      <p:sp>
        <p:nvSpPr>
          <p:cNvPr id="7" name="Text 4"/>
          <p:cNvSpPr/>
          <p:nvPr/>
        </p:nvSpPr>
        <p:spPr>
          <a:xfrm>
            <a:off x="793790" y="5886450"/>
            <a:ext cx="3111937" cy="101631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Write up final release for legal, confirming that remediation of identified Critical/High items identified at close are complete.</a:t>
            </a:r>
            <a:endParaRPr lang="en-US" sz="1250" dirty="0"/>
          </a:p>
        </p:txBody>
      </p:sp>
      <p:pic>
        <p:nvPicPr>
          <p:cNvPr id="8" name="Image 1" descr="preencoded.png">    </p:cNvPr>
          <p:cNvPicPr>
            <a:picLocks noChangeAspect="1"/>
          </p:cNvPicPr>
          <p:nvPr/>
        </p:nvPicPr>
        <p:blipFill>
          <a:blip r:embed="rId2"/>
          <a:stretch>
            <a:fillRect/>
          </a:stretch>
        </p:blipFill>
        <p:spPr>
          <a:xfrm>
            <a:off x="4104084" y="1576864"/>
            <a:ext cx="2178248" cy="2178248"/>
          </a:xfrm>
          <a:prstGeom prst="rect">
            <a:avLst/>
          </a:prstGeom>
        </p:spPr>
      </p:pic>
      <p:sp>
        <p:nvSpPr>
          <p:cNvPr id="9" name="Text 5"/>
          <p:cNvSpPr/>
          <p:nvPr/>
        </p:nvSpPr>
        <p:spPr>
          <a:xfrm>
            <a:off x="4104084" y="3913823"/>
            <a:ext cx="1984653" cy="496014"/>
          </a:xfrm>
          <a:prstGeom prst="rect">
            <a:avLst/>
          </a:prstGeom>
          <a:noFill/>
          <a:ln/>
        </p:spPr>
        <p:txBody>
          <a:bodyPr wrap="square" lIns="0" tIns="0" rIns="0" bIns="0" rtlCol="0" anchor="t"/>
          <a:lstStyle/>
          <a:p>
            <a:pPr algn="l" indent="0" marL="0">
              <a:lnSpc>
                <a:spcPts val="1950"/>
              </a:lnSpc>
              <a:buNone/>
            </a:pPr>
            <a:r>
              <a:rPr lang="en-US" sz="1550" dirty="0">
                <a:solidFill>
                  <a:srgbClr val="D6E5EF"/>
                </a:solidFill>
                <a:latin typeface="Roboto Slab" pitchFamily="34" charset="0"/>
                <a:ea typeface="Roboto Slab" pitchFamily="34" charset="-122"/>
                <a:cs typeface="Roboto Slab" pitchFamily="34" charset="-120"/>
              </a:rPr>
              <a:t>Strategic Staffing</a:t>
            </a:r>
            <a:endParaRPr lang="en-US" sz="1550" dirty="0"/>
          </a:p>
        </p:txBody>
      </p:sp>
      <p:sp>
        <p:nvSpPr>
          <p:cNvPr id="10" name="Text 6"/>
          <p:cNvSpPr/>
          <p:nvPr/>
        </p:nvSpPr>
        <p:spPr>
          <a:xfrm>
            <a:off x="4104084" y="4505087"/>
            <a:ext cx="3111937"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Drive hiring of VP Product Management.</a:t>
            </a:r>
            <a:endParaRPr lang="en-US" sz="1250" dirty="0"/>
          </a:p>
        </p:txBody>
      </p:sp>
      <p:sp>
        <p:nvSpPr>
          <p:cNvPr id="11" name="Text 7"/>
          <p:cNvSpPr/>
          <p:nvPr/>
        </p:nvSpPr>
        <p:spPr>
          <a:xfrm>
            <a:off x="4104084" y="4814649"/>
            <a:ext cx="3111937" cy="101631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Drive hiring of QA lead. Work with QA lead to build a plan for building and maintaining automated test suites and an associated staffing plan.</a:t>
            </a:r>
            <a:endParaRPr lang="en-US" sz="1250" dirty="0"/>
          </a:p>
        </p:txBody>
      </p:sp>
      <p:sp>
        <p:nvSpPr>
          <p:cNvPr id="12" name="Text 8"/>
          <p:cNvSpPr/>
          <p:nvPr/>
        </p:nvSpPr>
        <p:spPr>
          <a:xfrm>
            <a:off x="4104084" y="5886450"/>
            <a:ext cx="3111937" cy="76223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Drive reallocation of the Scrum Master role. Bring in a consultant for short-term training and mentoring of the team.</a:t>
            </a:r>
            <a:endParaRPr lang="en-US" sz="1250" dirty="0"/>
          </a:p>
        </p:txBody>
      </p:sp>
      <p:sp>
        <p:nvSpPr>
          <p:cNvPr id="13" name="Text 9"/>
          <p:cNvSpPr/>
          <p:nvPr/>
        </p:nvSpPr>
        <p:spPr>
          <a:xfrm>
            <a:off x="4104084" y="6704171"/>
            <a:ext cx="3111937" cy="76223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Mentoring / coaching of the VP of Engineering. Develop gap analysis and training / growth needs. </a:t>
            </a:r>
            <a:endParaRPr lang="en-US" sz="1250" dirty="0"/>
          </a:p>
        </p:txBody>
      </p:sp>
      <p:pic>
        <p:nvPicPr>
          <p:cNvPr id="14" name="Image 2" descr="preencoded.png">    </p:cNvPr>
          <p:cNvPicPr>
            <a:picLocks noChangeAspect="1"/>
          </p:cNvPicPr>
          <p:nvPr/>
        </p:nvPicPr>
        <p:blipFill>
          <a:blip r:embed="rId3"/>
          <a:stretch>
            <a:fillRect/>
          </a:stretch>
        </p:blipFill>
        <p:spPr>
          <a:xfrm>
            <a:off x="7414379" y="1576864"/>
            <a:ext cx="2178248" cy="2178248"/>
          </a:xfrm>
          <a:prstGeom prst="rect">
            <a:avLst/>
          </a:prstGeom>
        </p:spPr>
      </p:pic>
      <p:sp>
        <p:nvSpPr>
          <p:cNvPr id="15" name="Text 10"/>
          <p:cNvSpPr/>
          <p:nvPr/>
        </p:nvSpPr>
        <p:spPr>
          <a:xfrm>
            <a:off x="7414379" y="3913823"/>
            <a:ext cx="3111937" cy="496014"/>
          </a:xfrm>
          <a:prstGeom prst="rect">
            <a:avLst/>
          </a:prstGeom>
          <a:noFill/>
          <a:ln/>
        </p:spPr>
        <p:txBody>
          <a:bodyPr wrap="square" lIns="0" tIns="0" rIns="0" bIns="0" rtlCol="0" anchor="t"/>
          <a:lstStyle/>
          <a:p>
            <a:pPr algn="l" indent="0" marL="0">
              <a:lnSpc>
                <a:spcPts val="1950"/>
              </a:lnSpc>
              <a:buNone/>
            </a:pPr>
            <a:r>
              <a:rPr lang="en-US" sz="1550" dirty="0">
                <a:solidFill>
                  <a:srgbClr val="D6E5EF"/>
                </a:solidFill>
                <a:latin typeface="Roboto Slab" pitchFamily="34" charset="0"/>
                <a:ea typeface="Roboto Slab" pitchFamily="34" charset="-122"/>
                <a:cs typeface="Roboto Slab" pitchFamily="34" charset="-120"/>
              </a:rPr>
              <a:t>Product Operations and Strategic Roadmap Prioritization</a:t>
            </a:r>
            <a:endParaRPr lang="en-US" sz="1550" dirty="0"/>
          </a:p>
        </p:txBody>
      </p:sp>
      <p:sp>
        <p:nvSpPr>
          <p:cNvPr id="16" name="Text 11"/>
          <p:cNvSpPr/>
          <p:nvPr/>
        </p:nvSpPr>
        <p:spPr>
          <a:xfrm>
            <a:off x="7414379" y="4505087"/>
            <a:ext cx="3111937" cy="76223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Review priorities and resource allocation for technical debt (rewrite) and new product development.</a:t>
            </a:r>
            <a:endParaRPr lang="en-US" sz="1250" dirty="0"/>
          </a:p>
        </p:txBody>
      </p:sp>
      <p:sp>
        <p:nvSpPr>
          <p:cNvPr id="17" name="Text 12"/>
          <p:cNvSpPr/>
          <p:nvPr/>
        </p:nvSpPr>
        <p:spPr>
          <a:xfrm>
            <a:off x="7414379" y="5322808"/>
            <a:ext cx="3111937"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Work with the new VP PM on the new product roadmap and BI/AI strategy.</a:t>
            </a:r>
            <a:endParaRPr lang="en-US" sz="1250" dirty="0"/>
          </a:p>
        </p:txBody>
      </p:sp>
      <p:sp>
        <p:nvSpPr>
          <p:cNvPr id="18" name="Text 13"/>
          <p:cNvSpPr/>
          <p:nvPr/>
        </p:nvSpPr>
        <p:spPr>
          <a:xfrm>
            <a:off x="7414379" y="5886450"/>
            <a:ext cx="3111937" cy="76223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Work with Brian Webb on AI-focused dev tools strategy. Begin with code review tools and progress to code generation.</a:t>
            </a:r>
            <a:endParaRPr lang="en-US" sz="1250" dirty="0"/>
          </a:p>
        </p:txBody>
      </p:sp>
      <p:sp>
        <p:nvSpPr>
          <p:cNvPr id="19" name="Text 14"/>
          <p:cNvSpPr/>
          <p:nvPr/>
        </p:nvSpPr>
        <p:spPr>
          <a:xfrm>
            <a:off x="7414379" y="6704171"/>
            <a:ext cx="3111937" cy="76223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Review Product Development process gaps and remediate with an eye for future M&amp;A integration ease.</a:t>
            </a:r>
            <a:endParaRPr lang="en-US" sz="1250" dirty="0"/>
          </a:p>
        </p:txBody>
      </p:sp>
      <p:pic>
        <p:nvPicPr>
          <p:cNvPr id="20" name="Image 3" descr="preencoded.png">    </p:cNvPr>
          <p:cNvPicPr>
            <a:picLocks noChangeAspect="1"/>
          </p:cNvPicPr>
          <p:nvPr/>
        </p:nvPicPr>
        <p:blipFill>
          <a:blip r:embed="rId4"/>
          <a:stretch>
            <a:fillRect/>
          </a:stretch>
        </p:blipFill>
        <p:spPr>
          <a:xfrm>
            <a:off x="10724674" y="1576864"/>
            <a:ext cx="2178248" cy="2178248"/>
          </a:xfrm>
          <a:prstGeom prst="rect">
            <a:avLst/>
          </a:prstGeom>
        </p:spPr>
      </p:pic>
      <p:sp>
        <p:nvSpPr>
          <p:cNvPr id="21" name="Text 15"/>
          <p:cNvSpPr/>
          <p:nvPr/>
        </p:nvSpPr>
        <p:spPr>
          <a:xfrm>
            <a:off x="10724674" y="3913823"/>
            <a:ext cx="1984653" cy="496014"/>
          </a:xfrm>
          <a:prstGeom prst="rect">
            <a:avLst/>
          </a:prstGeom>
          <a:noFill/>
          <a:ln/>
        </p:spPr>
        <p:txBody>
          <a:bodyPr wrap="square" lIns="0" tIns="0" rIns="0" bIns="0" rtlCol="0" anchor="t"/>
          <a:lstStyle/>
          <a:p>
            <a:pPr algn="l" indent="0" marL="0">
              <a:lnSpc>
                <a:spcPts val="1950"/>
              </a:lnSpc>
              <a:buNone/>
            </a:pPr>
            <a:r>
              <a:rPr lang="en-US" sz="1550" dirty="0">
                <a:solidFill>
                  <a:srgbClr val="D6E5EF"/>
                </a:solidFill>
                <a:latin typeface="Roboto Slab" pitchFamily="34" charset="0"/>
                <a:ea typeface="Roboto Slab" pitchFamily="34" charset="-122"/>
                <a:cs typeface="Roboto Slab" pitchFamily="34" charset="-120"/>
              </a:rPr>
              <a:t>Commitment</a:t>
            </a:r>
            <a:endParaRPr lang="en-US" sz="1550" dirty="0"/>
          </a:p>
        </p:txBody>
      </p:sp>
      <p:sp>
        <p:nvSpPr>
          <p:cNvPr id="22" name="Text 16"/>
          <p:cNvSpPr/>
          <p:nvPr/>
        </p:nvSpPr>
        <p:spPr>
          <a:xfrm>
            <a:off x="10724674" y="4505087"/>
            <a:ext cx="3111937" cy="1270397"/>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Up to 60 hours/month for 5 months. Depends on the need to fill any vacancy temporarily, hiring timelines, and execution of current staff. Burst capacity is available if approved.</a:t>
            </a:r>
            <a:endParaRPr lang="en-US" sz="1250" dirty="0"/>
          </a:p>
        </p:txBody>
      </p:sp>
      <p:sp>
        <p:nvSpPr>
          <p:cNvPr id="23" name="Text 17"/>
          <p:cNvSpPr/>
          <p:nvPr/>
        </p:nvSpPr>
        <p:spPr>
          <a:xfrm>
            <a:off x="10724674" y="5830967"/>
            <a:ext cx="3111937" cy="254079"/>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Rate:</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$450 per hour.</a:t>
            </a:r>
            <a:endParaRPr lang="en-US" sz="1250" dirty="0"/>
          </a:p>
        </p:txBody>
      </p:sp>
      <p:sp>
        <p:nvSpPr>
          <p:cNvPr id="24" name="Text 18"/>
          <p:cNvSpPr/>
          <p:nvPr/>
        </p:nvSpPr>
        <p:spPr>
          <a:xfrm>
            <a:off x="10724674" y="6140529"/>
            <a:ext cx="3111937" cy="50815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D6E5EF"/>
                </a:solidFill>
                <a:latin typeface="Roboto" pitchFamily="34" charset="0"/>
                <a:ea typeface="Roboto" pitchFamily="34" charset="-122"/>
                <a:cs typeface="Roboto" pitchFamily="34" charset="-120"/>
              </a:rPr>
              <a:t>Total Cost:</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Up to </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$150k.</a:t>
            </a:r>
            <a:pPr algn="l" indent="0" marL="0">
              <a:lnSpc>
                <a:spcPts val="2000"/>
              </a:lnSpc>
              <a:buNone/>
            </a:pPr>
            <a:r>
              <a:rPr lang="en-US" sz="1250" dirty="0">
                <a:solidFill>
                  <a:srgbClr val="D6E5EF"/>
                </a:solidFill>
                <a:latin typeface="Roboto" pitchFamily="34" charset="0"/>
                <a:ea typeface="Roboto" pitchFamily="34" charset="-122"/>
                <a:cs typeface="Roboto" pitchFamily="34" charset="-120"/>
              </a:rPr>
              <a:t> Invoiced bi-weekly with hour allocation report.</a:t>
            </a:r>
            <a:endParaRPr lang="en-US" sz="1250" dirty="0"/>
          </a:p>
        </p:txBody>
      </p:sp>
      <p:sp>
        <p:nvSpPr>
          <p:cNvPr id="25" name="Text 19"/>
          <p:cNvSpPr/>
          <p:nvPr/>
        </p:nvSpPr>
        <p:spPr>
          <a:xfrm>
            <a:off x="10724674" y="6704171"/>
            <a:ext cx="3111937"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Bi-weekly check-in with Level Equity on progress/challenges.</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07244"/>
            <a:ext cx="4244578" cy="460772"/>
          </a:xfrm>
          <a:prstGeom prst="rect">
            <a:avLst/>
          </a:prstGeom>
          <a:noFill/>
          <a:ln/>
        </p:spPr>
        <p:txBody>
          <a:bodyPr wrap="none" lIns="0" tIns="0" rIns="0" bIns="0" rtlCol="0" anchor="t"/>
          <a:lstStyle/>
          <a:p>
            <a:pPr algn="l" indent="0" marL="0">
              <a:lnSpc>
                <a:spcPts val="3600"/>
              </a:lnSpc>
              <a:buNone/>
            </a:pPr>
            <a:r>
              <a:rPr lang="en-US" sz="2900" dirty="0">
                <a:solidFill>
                  <a:srgbClr val="76B9FF"/>
                </a:solidFill>
                <a:latin typeface="Roboto Slab" pitchFamily="34" charset="0"/>
                <a:ea typeface="Roboto Slab" pitchFamily="34" charset="-122"/>
                <a:cs typeface="Roboto Slab" pitchFamily="34" charset="-120"/>
              </a:rPr>
              <a:t>Next Steps / Open Items </a:t>
            </a:r>
            <a:endParaRPr lang="en-US" sz="2900" dirty="0"/>
          </a:p>
        </p:txBody>
      </p:sp>
      <p:sp>
        <p:nvSpPr>
          <p:cNvPr id="3" name="Shape 1"/>
          <p:cNvSpPr/>
          <p:nvPr/>
        </p:nvSpPr>
        <p:spPr>
          <a:xfrm>
            <a:off x="793790" y="1562814"/>
            <a:ext cx="589717" cy="884515"/>
          </a:xfrm>
          <a:prstGeom prst="roundRect">
            <a:avLst>
              <a:gd name="adj" fmla="val 360022"/>
            </a:avLst>
          </a:prstGeom>
          <a:solidFill>
            <a:srgbClr val="3F4652"/>
          </a:solidFill>
          <a:ln/>
        </p:spPr>
      </p:sp>
      <p:pic>
        <p:nvPicPr>
          <p:cNvPr id="4" name="Image 0" descr="preencoded.png">    </p:cNvPr>
          <p:cNvPicPr>
            <a:picLocks noChangeAspect="1"/>
          </p:cNvPicPr>
          <p:nvPr/>
        </p:nvPicPr>
        <p:blipFill>
          <a:blip r:embed="rId1"/>
          <a:stretch>
            <a:fillRect/>
          </a:stretch>
        </p:blipFill>
        <p:spPr>
          <a:xfrm>
            <a:off x="978098" y="1866900"/>
            <a:ext cx="221099" cy="276344"/>
          </a:xfrm>
          <a:prstGeom prst="rect">
            <a:avLst/>
          </a:prstGeom>
        </p:spPr>
      </p:pic>
      <p:sp>
        <p:nvSpPr>
          <p:cNvPr id="5" name="Text 2"/>
          <p:cNvSpPr/>
          <p:nvPr/>
        </p:nvSpPr>
        <p:spPr>
          <a:xfrm>
            <a:off x="1530906" y="1710214"/>
            <a:ext cx="7357705" cy="230386"/>
          </a:xfrm>
          <a:prstGeom prst="rect">
            <a:avLst/>
          </a:prstGeom>
          <a:noFill/>
          <a:ln/>
        </p:spPr>
        <p:txBody>
          <a:bodyPr wrap="none" lIns="0" tIns="0" rIns="0" bIns="0" rtlCol="0" anchor="t"/>
          <a:lstStyle/>
          <a:p>
            <a:pPr algn="l"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Discuss Structure of Engagement with Geekbyte for Independent Board Membership.</a:t>
            </a:r>
            <a:endParaRPr lang="en-US" sz="1450" dirty="0"/>
          </a:p>
        </p:txBody>
      </p:sp>
      <p:sp>
        <p:nvSpPr>
          <p:cNvPr id="6" name="Shape 3"/>
          <p:cNvSpPr/>
          <p:nvPr/>
        </p:nvSpPr>
        <p:spPr>
          <a:xfrm>
            <a:off x="793790" y="2557820"/>
            <a:ext cx="589717" cy="884515"/>
          </a:xfrm>
          <a:prstGeom prst="roundRect">
            <a:avLst>
              <a:gd name="adj" fmla="val 360022"/>
            </a:avLst>
          </a:prstGeom>
          <a:solidFill>
            <a:srgbClr val="3F4652"/>
          </a:solidFill>
          <a:ln/>
        </p:spPr>
      </p:sp>
      <p:pic>
        <p:nvPicPr>
          <p:cNvPr id="7" name="Image 1" descr="preencoded.png">    </p:cNvPr>
          <p:cNvPicPr>
            <a:picLocks noChangeAspect="1"/>
          </p:cNvPicPr>
          <p:nvPr/>
        </p:nvPicPr>
        <p:blipFill>
          <a:blip r:embed="rId2"/>
          <a:stretch>
            <a:fillRect/>
          </a:stretch>
        </p:blipFill>
        <p:spPr>
          <a:xfrm>
            <a:off x="978098" y="2861905"/>
            <a:ext cx="221099" cy="276344"/>
          </a:xfrm>
          <a:prstGeom prst="rect">
            <a:avLst/>
          </a:prstGeom>
        </p:spPr>
      </p:pic>
      <p:sp>
        <p:nvSpPr>
          <p:cNvPr id="8" name="Text 4"/>
          <p:cNvSpPr/>
          <p:nvPr/>
        </p:nvSpPr>
        <p:spPr>
          <a:xfrm>
            <a:off x="1530906" y="2705219"/>
            <a:ext cx="5015865" cy="230386"/>
          </a:xfrm>
          <a:prstGeom prst="rect">
            <a:avLst/>
          </a:prstGeom>
          <a:noFill/>
          <a:ln/>
        </p:spPr>
        <p:txBody>
          <a:bodyPr wrap="none" lIns="0" tIns="0" rIns="0" bIns="0" rtlCol="0" anchor="t"/>
          <a:lstStyle/>
          <a:p>
            <a:pPr algn="l"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Research rough implementation costs for execution items</a:t>
            </a:r>
            <a:endParaRPr lang="en-US" sz="1450" dirty="0"/>
          </a:p>
        </p:txBody>
      </p:sp>
      <p:sp>
        <p:nvSpPr>
          <p:cNvPr id="9" name="Shape 5"/>
          <p:cNvSpPr/>
          <p:nvPr/>
        </p:nvSpPr>
        <p:spPr>
          <a:xfrm>
            <a:off x="793790" y="3552825"/>
            <a:ext cx="589717" cy="884515"/>
          </a:xfrm>
          <a:prstGeom prst="roundRect">
            <a:avLst>
              <a:gd name="adj" fmla="val 360022"/>
            </a:avLst>
          </a:prstGeom>
          <a:solidFill>
            <a:srgbClr val="3F4652"/>
          </a:solidFill>
          <a:ln/>
        </p:spPr>
      </p:sp>
      <p:pic>
        <p:nvPicPr>
          <p:cNvPr id="10" name="Image 2" descr="preencoded.png">    </p:cNvPr>
          <p:cNvPicPr>
            <a:picLocks noChangeAspect="1"/>
          </p:cNvPicPr>
          <p:nvPr/>
        </p:nvPicPr>
        <p:blipFill>
          <a:blip r:embed="rId3"/>
          <a:stretch>
            <a:fillRect/>
          </a:stretch>
        </p:blipFill>
        <p:spPr>
          <a:xfrm>
            <a:off x="978098" y="3856911"/>
            <a:ext cx="221099" cy="276344"/>
          </a:xfrm>
          <a:prstGeom prst="rect">
            <a:avLst/>
          </a:prstGeom>
        </p:spPr>
      </p:pic>
      <p:sp>
        <p:nvSpPr>
          <p:cNvPr id="11" name="Text 6"/>
          <p:cNvSpPr/>
          <p:nvPr/>
        </p:nvSpPr>
        <p:spPr>
          <a:xfrm>
            <a:off x="1530906" y="3700224"/>
            <a:ext cx="6797159" cy="230386"/>
          </a:xfrm>
          <a:prstGeom prst="rect">
            <a:avLst/>
          </a:prstGeom>
          <a:noFill/>
          <a:ln/>
        </p:spPr>
        <p:txBody>
          <a:bodyPr wrap="none" lIns="0" tIns="0" rIns="0" bIns="0" rtlCol="0" anchor="t"/>
          <a:lstStyle/>
          <a:p>
            <a:pPr algn="l"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LE Engagement with Endeavor Leadership on remedial needs in Product / Dev</a:t>
            </a:r>
            <a:endParaRPr lang="en-US" sz="1450" dirty="0"/>
          </a:p>
        </p:txBody>
      </p:sp>
      <p:sp>
        <p:nvSpPr>
          <p:cNvPr id="12" name="Shape 7"/>
          <p:cNvSpPr/>
          <p:nvPr/>
        </p:nvSpPr>
        <p:spPr>
          <a:xfrm>
            <a:off x="793790" y="4547830"/>
            <a:ext cx="589717" cy="884515"/>
          </a:xfrm>
          <a:prstGeom prst="roundRect">
            <a:avLst>
              <a:gd name="adj" fmla="val 360022"/>
            </a:avLst>
          </a:prstGeom>
          <a:solidFill>
            <a:srgbClr val="3F4652"/>
          </a:solidFill>
          <a:ln/>
        </p:spPr>
      </p:sp>
      <p:pic>
        <p:nvPicPr>
          <p:cNvPr id="13" name="Image 3" descr="preencoded.png">    </p:cNvPr>
          <p:cNvPicPr>
            <a:picLocks noChangeAspect="1"/>
          </p:cNvPicPr>
          <p:nvPr/>
        </p:nvPicPr>
        <p:blipFill>
          <a:blip r:embed="rId4"/>
          <a:stretch>
            <a:fillRect/>
          </a:stretch>
        </p:blipFill>
        <p:spPr>
          <a:xfrm>
            <a:off x="978098" y="4851916"/>
            <a:ext cx="221099" cy="276344"/>
          </a:xfrm>
          <a:prstGeom prst="rect">
            <a:avLst/>
          </a:prstGeom>
        </p:spPr>
      </p:pic>
      <p:sp>
        <p:nvSpPr>
          <p:cNvPr id="14" name="Text 8"/>
          <p:cNvSpPr/>
          <p:nvPr/>
        </p:nvSpPr>
        <p:spPr>
          <a:xfrm>
            <a:off x="1530906" y="4695230"/>
            <a:ext cx="1842968" cy="230386"/>
          </a:xfrm>
          <a:prstGeom prst="rect">
            <a:avLst/>
          </a:prstGeom>
          <a:noFill/>
          <a:ln/>
        </p:spPr>
        <p:txBody>
          <a:bodyPr wrap="none" lIns="0" tIns="0" rIns="0" bIns="0" rtlCol="0" anchor="t"/>
          <a:lstStyle/>
          <a:p>
            <a:pPr algn="l" indent="0" marL="0">
              <a:lnSpc>
                <a:spcPts val="1800"/>
              </a:lnSpc>
              <a:buNone/>
            </a:pPr>
            <a:endParaRPr lang="en-US" sz="1450" dirty="0"/>
          </a:p>
        </p:txBody>
      </p:sp>
      <p:sp>
        <p:nvSpPr>
          <p:cNvPr id="15" name="Shape 9"/>
          <p:cNvSpPr/>
          <p:nvPr/>
        </p:nvSpPr>
        <p:spPr>
          <a:xfrm>
            <a:off x="793790" y="5542836"/>
            <a:ext cx="589717" cy="884515"/>
          </a:xfrm>
          <a:prstGeom prst="roundRect">
            <a:avLst>
              <a:gd name="adj" fmla="val 360022"/>
            </a:avLst>
          </a:prstGeom>
          <a:solidFill>
            <a:srgbClr val="3F4652"/>
          </a:solidFill>
          <a:ln/>
        </p:spPr>
      </p:sp>
      <p:pic>
        <p:nvPicPr>
          <p:cNvPr id="16" name="Image 4" descr="preencoded.png">    </p:cNvPr>
          <p:cNvPicPr>
            <a:picLocks noChangeAspect="1"/>
          </p:cNvPicPr>
          <p:nvPr/>
        </p:nvPicPr>
        <p:blipFill>
          <a:blip r:embed="rId5"/>
          <a:stretch>
            <a:fillRect/>
          </a:stretch>
        </p:blipFill>
        <p:spPr>
          <a:xfrm>
            <a:off x="978098" y="5846921"/>
            <a:ext cx="221099" cy="276344"/>
          </a:xfrm>
          <a:prstGeom prst="rect">
            <a:avLst/>
          </a:prstGeom>
        </p:spPr>
      </p:pic>
      <p:sp>
        <p:nvSpPr>
          <p:cNvPr id="17" name="Text 10"/>
          <p:cNvSpPr/>
          <p:nvPr/>
        </p:nvSpPr>
        <p:spPr>
          <a:xfrm>
            <a:off x="1530906" y="5690235"/>
            <a:ext cx="1842968" cy="230386"/>
          </a:xfrm>
          <a:prstGeom prst="rect">
            <a:avLst/>
          </a:prstGeom>
          <a:noFill/>
          <a:ln/>
        </p:spPr>
        <p:txBody>
          <a:bodyPr wrap="none" lIns="0" tIns="0" rIns="0" bIns="0" rtlCol="0" anchor="t"/>
          <a:lstStyle/>
          <a:p>
            <a:pPr algn="l" indent="0" marL="0">
              <a:lnSpc>
                <a:spcPts val="1800"/>
              </a:lnSpc>
              <a:buNone/>
            </a:pPr>
            <a:endParaRPr lang="en-US" sz="1450" dirty="0"/>
          </a:p>
        </p:txBody>
      </p:sp>
      <p:sp>
        <p:nvSpPr>
          <p:cNvPr id="18" name="Shape 11"/>
          <p:cNvSpPr/>
          <p:nvPr/>
        </p:nvSpPr>
        <p:spPr>
          <a:xfrm>
            <a:off x="793790" y="6537841"/>
            <a:ext cx="589717" cy="884515"/>
          </a:xfrm>
          <a:prstGeom prst="roundRect">
            <a:avLst>
              <a:gd name="adj" fmla="val 360022"/>
            </a:avLst>
          </a:prstGeom>
          <a:solidFill>
            <a:srgbClr val="3F4652"/>
          </a:solidFill>
          <a:ln/>
        </p:spPr>
      </p:sp>
      <p:pic>
        <p:nvPicPr>
          <p:cNvPr id="19" name="Image 5" descr="preencoded.png">    </p:cNvPr>
          <p:cNvPicPr>
            <a:picLocks noChangeAspect="1"/>
          </p:cNvPicPr>
          <p:nvPr/>
        </p:nvPicPr>
        <p:blipFill>
          <a:blip r:embed="rId6"/>
          <a:stretch>
            <a:fillRect/>
          </a:stretch>
        </p:blipFill>
        <p:spPr>
          <a:xfrm>
            <a:off x="978098" y="6841927"/>
            <a:ext cx="221099" cy="276344"/>
          </a:xfrm>
          <a:prstGeom prst="rect">
            <a:avLst/>
          </a:prstGeom>
        </p:spPr>
      </p:pic>
      <p:sp>
        <p:nvSpPr>
          <p:cNvPr id="20" name="Text 12"/>
          <p:cNvSpPr/>
          <p:nvPr/>
        </p:nvSpPr>
        <p:spPr>
          <a:xfrm>
            <a:off x="1530906" y="6685240"/>
            <a:ext cx="1842968" cy="230386"/>
          </a:xfrm>
          <a:prstGeom prst="rect">
            <a:avLst/>
          </a:prstGeom>
          <a:noFill/>
          <a:ln/>
        </p:spPr>
        <p:txBody>
          <a:bodyPr wrap="none" lIns="0" tIns="0" rIns="0" bIns="0" rtlCol="0" anchor="t"/>
          <a:lstStyle/>
          <a:p>
            <a:pPr algn="l" indent="0" marL="0">
              <a:lnSpc>
                <a:spcPts val="1800"/>
              </a:lnSpc>
              <a:buNone/>
            </a:pP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77347"/>
            <a:ext cx="12459057" cy="733544"/>
          </a:xfrm>
          <a:prstGeom prst="rect">
            <a:avLst/>
          </a:prstGeom>
          <a:noFill/>
          <a:ln/>
        </p:spPr>
        <p:txBody>
          <a:bodyPr wrap="none" lIns="0" tIns="0" rIns="0" bIns="0" rtlCol="0" anchor="t"/>
          <a:lstStyle/>
          <a:p>
            <a:pPr algn="l" indent="0" marL="0">
              <a:lnSpc>
                <a:spcPts val="5750"/>
              </a:lnSpc>
              <a:buNone/>
            </a:pPr>
            <a:r>
              <a:rPr lang="en-US" sz="4600" dirty="0">
                <a:solidFill>
                  <a:srgbClr val="76B9FF"/>
                </a:solidFill>
                <a:latin typeface="Roboto Slab" pitchFamily="34" charset="0"/>
                <a:ea typeface="Roboto Slab" pitchFamily="34" charset="-122"/>
                <a:cs typeface="Roboto Slab" pitchFamily="34" charset="-120"/>
              </a:rPr>
              <a:t>Strategic Recommendations: A Path Forward</a:t>
            </a:r>
            <a:endParaRPr lang="en-US" sz="4600" dirty="0"/>
          </a:p>
        </p:txBody>
      </p:sp>
      <p:sp>
        <p:nvSpPr>
          <p:cNvPr id="3" name="Shape 1"/>
          <p:cNvSpPr/>
          <p:nvPr/>
        </p:nvSpPr>
        <p:spPr>
          <a:xfrm>
            <a:off x="793790" y="1751052"/>
            <a:ext cx="4234220" cy="5337691"/>
          </a:xfrm>
          <a:prstGeom prst="roundRect">
            <a:avLst>
              <a:gd name="adj" fmla="val 603"/>
            </a:avLst>
          </a:prstGeom>
          <a:solidFill>
            <a:srgbClr val="202733"/>
          </a:solidFill>
          <a:ln w="22860">
            <a:solidFill>
              <a:srgbClr val="585F6B"/>
            </a:solidFill>
            <a:prstDash val="solid"/>
          </a:ln>
        </p:spPr>
      </p:sp>
      <p:pic>
        <p:nvPicPr>
          <p:cNvPr id="4" name="Image 0" descr="preencoded.png">    </p:cNvPr>
          <p:cNvPicPr>
            <a:picLocks noChangeAspect="1"/>
          </p:cNvPicPr>
          <p:nvPr/>
        </p:nvPicPr>
        <p:blipFill>
          <a:blip r:embed="rId1"/>
          <a:stretch>
            <a:fillRect/>
          </a:stretch>
        </p:blipFill>
        <p:spPr>
          <a:xfrm>
            <a:off x="986671" y="1943933"/>
            <a:ext cx="3848457" cy="2308979"/>
          </a:xfrm>
          <a:prstGeom prst="rect">
            <a:avLst/>
          </a:prstGeom>
        </p:spPr>
      </p:pic>
      <p:sp>
        <p:nvSpPr>
          <p:cNvPr id="5" name="Text 2"/>
          <p:cNvSpPr/>
          <p:nvPr/>
        </p:nvSpPr>
        <p:spPr>
          <a:xfrm>
            <a:off x="986671" y="4444246"/>
            <a:ext cx="2126456" cy="265747"/>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Talent &amp; Leadership</a:t>
            </a:r>
            <a:endParaRPr lang="en-US" sz="1650" dirty="0"/>
          </a:p>
        </p:txBody>
      </p:sp>
      <p:sp>
        <p:nvSpPr>
          <p:cNvPr id="6" name="Text 3"/>
          <p:cNvSpPr/>
          <p:nvPr/>
        </p:nvSpPr>
        <p:spPr>
          <a:xfrm>
            <a:off x="986671" y="4812030"/>
            <a:ext cx="3848457"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Recruit a new Engineering Leader for long-term growth.</a:t>
            </a:r>
            <a:endParaRPr lang="en-US" sz="1300" dirty="0"/>
          </a:p>
        </p:txBody>
      </p:sp>
      <p:sp>
        <p:nvSpPr>
          <p:cNvPr id="7" name="Text 4"/>
          <p:cNvSpPr/>
          <p:nvPr/>
        </p:nvSpPr>
        <p:spPr>
          <a:xfrm>
            <a:off x="986671" y="5415915"/>
            <a:ext cx="3848457"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Incentivize and retain Brian Webb to drive architecture.</a:t>
            </a:r>
            <a:endParaRPr lang="en-US" sz="1300" dirty="0"/>
          </a:p>
        </p:txBody>
      </p:sp>
      <p:sp>
        <p:nvSpPr>
          <p:cNvPr id="8" name="Text 5"/>
          <p:cNvSpPr/>
          <p:nvPr/>
        </p:nvSpPr>
        <p:spPr>
          <a:xfrm>
            <a:off x="986671" y="6019800"/>
            <a:ext cx="3848457"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Establish dedicated roles for Product Management, QA, and Scrum Master.</a:t>
            </a:r>
            <a:endParaRPr lang="en-US" sz="1300" dirty="0"/>
          </a:p>
        </p:txBody>
      </p:sp>
      <p:sp>
        <p:nvSpPr>
          <p:cNvPr id="9" name="Shape 6"/>
          <p:cNvSpPr/>
          <p:nvPr/>
        </p:nvSpPr>
        <p:spPr>
          <a:xfrm>
            <a:off x="5198031" y="1751052"/>
            <a:ext cx="4234220" cy="5337691"/>
          </a:xfrm>
          <a:prstGeom prst="roundRect">
            <a:avLst>
              <a:gd name="adj" fmla="val 603"/>
            </a:avLst>
          </a:prstGeom>
          <a:solidFill>
            <a:srgbClr val="202733"/>
          </a:solidFill>
          <a:ln w="22860">
            <a:solidFill>
              <a:srgbClr val="585F6B"/>
            </a:solidFill>
            <a:prstDash val="solid"/>
          </a:ln>
        </p:spPr>
      </p:sp>
      <p:pic>
        <p:nvPicPr>
          <p:cNvPr id="10" name="Image 1" descr="preencoded.png">    </p:cNvPr>
          <p:cNvPicPr>
            <a:picLocks noChangeAspect="1"/>
          </p:cNvPicPr>
          <p:nvPr/>
        </p:nvPicPr>
        <p:blipFill>
          <a:blip r:embed="rId2"/>
          <a:stretch>
            <a:fillRect/>
          </a:stretch>
        </p:blipFill>
        <p:spPr>
          <a:xfrm>
            <a:off x="5390912" y="1943933"/>
            <a:ext cx="3848457" cy="2308979"/>
          </a:xfrm>
          <a:prstGeom prst="rect">
            <a:avLst/>
          </a:prstGeom>
        </p:spPr>
      </p:pic>
      <p:sp>
        <p:nvSpPr>
          <p:cNvPr id="11" name="Text 7"/>
          <p:cNvSpPr/>
          <p:nvPr/>
        </p:nvSpPr>
        <p:spPr>
          <a:xfrm>
            <a:off x="5390912" y="4444246"/>
            <a:ext cx="2126456" cy="265747"/>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Process &amp; Quality</a:t>
            </a:r>
            <a:endParaRPr lang="en-US" sz="1650" dirty="0"/>
          </a:p>
        </p:txBody>
      </p:sp>
      <p:sp>
        <p:nvSpPr>
          <p:cNvPr id="12" name="Text 8"/>
          <p:cNvSpPr/>
          <p:nvPr/>
        </p:nvSpPr>
        <p:spPr>
          <a:xfrm>
            <a:off x="5390912" y="4812030"/>
            <a:ext cx="384845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Implement consistent Scrum practices.</a:t>
            </a:r>
            <a:endParaRPr lang="en-US" sz="1300" dirty="0"/>
          </a:p>
        </p:txBody>
      </p:sp>
      <p:sp>
        <p:nvSpPr>
          <p:cNvPr id="13" name="Text 9"/>
          <p:cNvSpPr/>
          <p:nvPr/>
        </p:nvSpPr>
        <p:spPr>
          <a:xfrm>
            <a:off x="5390912" y="5143738"/>
            <a:ext cx="3848457"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Adopt robust, automated QA processes with external resources.</a:t>
            </a:r>
            <a:endParaRPr lang="en-US" sz="1300" dirty="0"/>
          </a:p>
        </p:txBody>
      </p:sp>
      <p:sp>
        <p:nvSpPr>
          <p:cNvPr id="14" name="Text 10"/>
          <p:cNvSpPr/>
          <p:nvPr/>
        </p:nvSpPr>
        <p:spPr>
          <a:xfrm>
            <a:off x="5390912" y="5747623"/>
            <a:ext cx="3848457"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Develop market-driven Product Management strategies.</a:t>
            </a:r>
            <a:endParaRPr lang="en-US" sz="1300" dirty="0"/>
          </a:p>
        </p:txBody>
      </p:sp>
      <p:sp>
        <p:nvSpPr>
          <p:cNvPr id="15" name="Shape 11"/>
          <p:cNvSpPr/>
          <p:nvPr/>
        </p:nvSpPr>
        <p:spPr>
          <a:xfrm>
            <a:off x="9602272" y="1751052"/>
            <a:ext cx="4234220" cy="5337691"/>
          </a:xfrm>
          <a:prstGeom prst="roundRect">
            <a:avLst>
              <a:gd name="adj" fmla="val 603"/>
            </a:avLst>
          </a:prstGeom>
          <a:solidFill>
            <a:srgbClr val="202733"/>
          </a:solidFill>
          <a:ln w="22860">
            <a:solidFill>
              <a:srgbClr val="585F6B"/>
            </a:solidFill>
            <a:prstDash val="solid"/>
          </a:ln>
        </p:spPr>
      </p:sp>
      <p:pic>
        <p:nvPicPr>
          <p:cNvPr id="16" name="Image 2" descr="preencoded.png">    </p:cNvPr>
          <p:cNvPicPr>
            <a:picLocks noChangeAspect="1"/>
          </p:cNvPicPr>
          <p:nvPr/>
        </p:nvPicPr>
        <p:blipFill>
          <a:blip r:embed="rId3"/>
          <a:stretch>
            <a:fillRect/>
          </a:stretch>
        </p:blipFill>
        <p:spPr>
          <a:xfrm>
            <a:off x="9795153" y="1943933"/>
            <a:ext cx="3848457" cy="2308979"/>
          </a:xfrm>
          <a:prstGeom prst="rect">
            <a:avLst/>
          </a:prstGeom>
        </p:spPr>
      </p:pic>
      <p:sp>
        <p:nvSpPr>
          <p:cNvPr id="17" name="Text 12"/>
          <p:cNvSpPr/>
          <p:nvPr/>
        </p:nvSpPr>
        <p:spPr>
          <a:xfrm>
            <a:off x="9795153" y="4444246"/>
            <a:ext cx="2998708" cy="265747"/>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Architecture &amp; Technical Debt</a:t>
            </a:r>
            <a:endParaRPr lang="en-US" sz="1650" dirty="0"/>
          </a:p>
        </p:txBody>
      </p:sp>
      <p:sp>
        <p:nvSpPr>
          <p:cNvPr id="18" name="Text 13"/>
          <p:cNvSpPr/>
          <p:nvPr/>
        </p:nvSpPr>
        <p:spPr>
          <a:xfrm>
            <a:off x="9795153" y="4812030"/>
            <a:ext cx="3848457"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Prioritize new module development on the new architecture.</a:t>
            </a:r>
            <a:endParaRPr lang="en-US" sz="1300" dirty="0"/>
          </a:p>
        </p:txBody>
      </p:sp>
      <p:sp>
        <p:nvSpPr>
          <p:cNvPr id="19" name="Text 14"/>
          <p:cNvSpPr/>
          <p:nvPr/>
        </p:nvSpPr>
        <p:spPr>
          <a:xfrm>
            <a:off x="9795153" y="5415915"/>
            <a:ext cx="3848457"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Balance rewrite progress with value creation.</a:t>
            </a:r>
            <a:endParaRPr lang="en-US" sz="1300" dirty="0"/>
          </a:p>
        </p:txBody>
      </p:sp>
      <p:sp>
        <p:nvSpPr>
          <p:cNvPr id="20" name="Text 15"/>
          <p:cNvSpPr/>
          <p:nvPr/>
        </p:nvSpPr>
        <p:spPr>
          <a:xfrm>
            <a:off x="9795153" y="5747623"/>
            <a:ext cx="3848457"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Develop a cohesive BI/Reporting strategy (buy/partner approach).</a:t>
            </a:r>
            <a:endParaRPr lang="en-US" sz="1300" dirty="0"/>
          </a:p>
        </p:txBody>
      </p:sp>
      <p:sp>
        <p:nvSpPr>
          <p:cNvPr id="21" name="Text 16"/>
          <p:cNvSpPr/>
          <p:nvPr/>
        </p:nvSpPr>
        <p:spPr>
          <a:xfrm>
            <a:off x="9795153" y="6351508"/>
            <a:ext cx="3848457"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Remediate open-source licensing issues (pre-close for easy fixes).</a:t>
            </a:r>
            <a:endParaRPr lang="en-US" sz="1300" dirty="0"/>
          </a:p>
        </p:txBody>
      </p:sp>
      <p:sp>
        <p:nvSpPr>
          <p:cNvPr id="22" name="Text 17"/>
          <p:cNvSpPr/>
          <p:nvPr/>
        </p:nvSpPr>
        <p:spPr>
          <a:xfrm>
            <a:off x="793790" y="7280077"/>
            <a:ext cx="13042821" cy="272177"/>
          </a:xfrm>
          <a:prstGeom prst="rect">
            <a:avLst/>
          </a:prstGeom>
          <a:noFill/>
          <a:ln/>
        </p:spPr>
        <p:txBody>
          <a:bodyPr wrap="none" lIns="0" tIns="0" rIns="0" bIns="0" rtlCol="0" anchor="t"/>
          <a:lstStyle/>
          <a:p>
            <a:pPr algn="ctr" indent="0" marL="0">
              <a:lnSpc>
                <a:spcPts val="2100"/>
              </a:lnSpc>
              <a:buNone/>
            </a:pPr>
            <a:r>
              <a:rPr lang="en-US" sz="1300" dirty="0">
                <a:solidFill>
                  <a:srgbClr val="D6E5EF"/>
                </a:solidFill>
                <a:latin typeface="Roboto" pitchFamily="34" charset="0"/>
                <a:ea typeface="Roboto" pitchFamily="34" charset="-122"/>
                <a:cs typeface="Roboto" pitchFamily="34" charset="-120"/>
              </a:rPr>
              <a:t>These recommendations are from the prior Endeavor due diligence report </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1510"/>
            <a:ext cx="13042821" cy="1564957"/>
          </a:xfrm>
          <a:prstGeom prst="rect">
            <a:avLst/>
          </a:prstGeom>
          <a:noFill/>
          <a:ln/>
        </p:spPr>
        <p:txBody>
          <a:bodyPr wrap="square" lIns="0" tIns="0" rIns="0" bIns="0" rtlCol="0" anchor="t"/>
          <a:lstStyle/>
          <a:p>
            <a:pPr algn="l" indent="0" marL="0">
              <a:lnSpc>
                <a:spcPts val="6150"/>
              </a:lnSpc>
              <a:buNone/>
            </a:pPr>
            <a:r>
              <a:rPr lang="en-US" sz="4900" dirty="0">
                <a:solidFill>
                  <a:srgbClr val="76B9FF"/>
                </a:solidFill>
                <a:latin typeface="Roboto Slab" pitchFamily="34" charset="0"/>
                <a:ea typeface="Roboto Slab" pitchFamily="34" charset="-122"/>
                <a:cs typeface="Roboto Slab" pitchFamily="34" charset="-120"/>
              </a:rPr>
              <a:t>Executive Summary: Key Findings &amp; Recommendations</a:t>
            </a:r>
            <a:endParaRPr lang="en-US" sz="4900" dirty="0"/>
          </a:p>
        </p:txBody>
      </p:sp>
      <p:sp>
        <p:nvSpPr>
          <p:cNvPr id="3" name="Shape 1"/>
          <p:cNvSpPr/>
          <p:nvPr/>
        </p:nvSpPr>
        <p:spPr>
          <a:xfrm>
            <a:off x="793790" y="2670098"/>
            <a:ext cx="13042821" cy="30242"/>
          </a:xfrm>
          <a:prstGeom prst="rect">
            <a:avLst/>
          </a:prstGeom>
          <a:solidFill>
            <a:srgbClr val="D6E5EF">
              <a:alpha val="50000"/>
            </a:srgbClr>
          </a:solidFill>
          <a:ln/>
        </p:spPr>
      </p:sp>
      <p:sp>
        <p:nvSpPr>
          <p:cNvPr id="4" name="Text 2"/>
          <p:cNvSpPr/>
          <p:nvPr/>
        </p:nvSpPr>
        <p:spPr>
          <a:xfrm>
            <a:off x="793790" y="2904411"/>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Our due diligence identifies significant opportunities to strengthen Endeavor's engineering capabilities, refine product development processes, and optimize technical architecture to support aggressive growth. Strategic hires, process improvements, and balanced technical debt remediation are critical for efficient scaling. </a:t>
            </a:r>
            <a:pPr algn="l" indent="0" marL="0">
              <a:lnSpc>
                <a:spcPts val="2250"/>
              </a:lnSpc>
              <a:buNone/>
            </a:pPr>
            <a:r>
              <a:rPr lang="en-US" sz="1400" dirty="0">
                <a:solidFill>
                  <a:srgbClr val="FFA44F"/>
                </a:solidFill>
                <a:latin typeface="Roboto" pitchFamily="34" charset="0"/>
                <a:ea typeface="Roboto" pitchFamily="34" charset="-122"/>
                <a:cs typeface="Roboto" pitchFamily="34" charset="-120"/>
              </a:rPr>
              <a:t>Furthermore, it is evident that achieving these ambitious goals will require focused guidance and mentorship for the current leadership team.</a:t>
            </a:r>
            <a:endParaRPr lang="en-US" sz="1400" dirty="0"/>
          </a:p>
        </p:txBody>
      </p:sp>
      <p:sp>
        <p:nvSpPr>
          <p:cNvPr id="5" name="Shape 3"/>
          <p:cNvSpPr/>
          <p:nvPr/>
        </p:nvSpPr>
        <p:spPr>
          <a:xfrm>
            <a:off x="793790" y="4070035"/>
            <a:ext cx="13042821" cy="30242"/>
          </a:xfrm>
          <a:prstGeom prst="rect">
            <a:avLst/>
          </a:prstGeom>
          <a:solidFill>
            <a:srgbClr val="D6E5EF">
              <a:alpha val="50000"/>
            </a:srgbClr>
          </a:solidFill>
          <a:ln/>
        </p:spPr>
      </p:sp>
      <p:pic>
        <p:nvPicPr>
          <p:cNvPr id="6" name="Image 0" descr="preencoded.png">    </p:cNvPr>
          <p:cNvPicPr>
            <a:picLocks noChangeAspect="1"/>
          </p:cNvPicPr>
          <p:nvPr/>
        </p:nvPicPr>
        <p:blipFill>
          <a:blip r:embed="rId1"/>
          <a:stretch>
            <a:fillRect/>
          </a:stretch>
        </p:blipFill>
        <p:spPr>
          <a:xfrm>
            <a:off x="793790" y="4304348"/>
            <a:ext cx="1947029" cy="1203246"/>
          </a:xfrm>
          <a:prstGeom prst="rect">
            <a:avLst/>
          </a:prstGeom>
        </p:spPr>
      </p:pic>
      <p:sp>
        <p:nvSpPr>
          <p:cNvPr id="7" name="Text 4"/>
          <p:cNvSpPr/>
          <p:nvPr/>
        </p:nvSpPr>
        <p:spPr>
          <a:xfrm>
            <a:off x="793790" y="5734407"/>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Talent &amp; Leadership</a:t>
            </a:r>
            <a:endParaRPr lang="en-US" sz="1750" dirty="0"/>
          </a:p>
        </p:txBody>
      </p:sp>
      <p:sp>
        <p:nvSpPr>
          <p:cNvPr id="8" name="Text 5"/>
          <p:cNvSpPr/>
          <p:nvPr/>
        </p:nvSpPr>
        <p:spPr>
          <a:xfrm>
            <a:off x="793790" y="6126718"/>
            <a:ext cx="4196358" cy="1451372"/>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Existing leadership gaps and diffused responsibilities across multiple roles impede scalability. Prioritizing the recruitment of an experienced engineering leader and dedicated PM/QA roles is crucial.</a:t>
            </a:r>
            <a:endParaRPr lang="en-US" sz="1400" dirty="0"/>
          </a:p>
        </p:txBody>
      </p:sp>
      <p:pic>
        <p:nvPicPr>
          <p:cNvPr id="9" name="Image 1" descr="preencoded.png">    </p:cNvPr>
          <p:cNvPicPr>
            <a:picLocks noChangeAspect="1"/>
          </p:cNvPicPr>
          <p:nvPr/>
        </p:nvPicPr>
        <p:blipFill>
          <a:blip r:embed="rId2"/>
          <a:stretch>
            <a:fillRect/>
          </a:stretch>
        </p:blipFill>
        <p:spPr>
          <a:xfrm>
            <a:off x="5216962" y="4304348"/>
            <a:ext cx="1947029" cy="1203246"/>
          </a:xfrm>
          <a:prstGeom prst="rect">
            <a:avLst/>
          </a:prstGeom>
        </p:spPr>
      </p:pic>
      <p:sp>
        <p:nvSpPr>
          <p:cNvPr id="10" name="Text 6"/>
          <p:cNvSpPr/>
          <p:nvPr/>
        </p:nvSpPr>
        <p:spPr>
          <a:xfrm>
            <a:off x="5216962" y="5734407"/>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Process &amp; Quality</a:t>
            </a:r>
            <a:endParaRPr lang="en-US" sz="1750" dirty="0"/>
          </a:p>
        </p:txBody>
      </p:sp>
      <p:sp>
        <p:nvSpPr>
          <p:cNvPr id="11" name="Text 7"/>
          <p:cNvSpPr/>
          <p:nvPr/>
        </p:nvSpPr>
        <p:spPr>
          <a:xfrm>
            <a:off x="5216962" y="6126718"/>
            <a:ext cx="4196358" cy="1161098"/>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Inconsistent Scrum methodologies and reliance on manual QA hinder efficient delivery. Implementing robust, automated QA and market-driven product management is essential.</a:t>
            </a:r>
            <a:endParaRPr lang="en-US" sz="1400" dirty="0"/>
          </a:p>
        </p:txBody>
      </p:sp>
      <p:pic>
        <p:nvPicPr>
          <p:cNvPr id="12" name="Image 2" descr="preencoded.png">    </p:cNvPr>
          <p:cNvPicPr>
            <a:picLocks noChangeAspect="1"/>
          </p:cNvPicPr>
          <p:nvPr/>
        </p:nvPicPr>
        <p:blipFill>
          <a:blip r:embed="rId3"/>
          <a:stretch>
            <a:fillRect/>
          </a:stretch>
        </p:blipFill>
        <p:spPr>
          <a:xfrm>
            <a:off x="9640133" y="4304348"/>
            <a:ext cx="1947029" cy="1203246"/>
          </a:xfrm>
          <a:prstGeom prst="rect">
            <a:avLst/>
          </a:prstGeom>
        </p:spPr>
      </p:pic>
      <p:sp>
        <p:nvSpPr>
          <p:cNvPr id="13" name="Text 8"/>
          <p:cNvSpPr/>
          <p:nvPr/>
        </p:nvSpPr>
        <p:spPr>
          <a:xfrm>
            <a:off x="9640133" y="5734407"/>
            <a:ext cx="3069550" cy="283488"/>
          </a:xfrm>
          <a:prstGeom prst="rect">
            <a:avLst/>
          </a:prstGeom>
          <a:noFill/>
          <a:ln/>
        </p:spPr>
        <p:txBody>
          <a:bodyPr wrap="none" lIns="0" tIns="0" rIns="0" bIns="0" rtlCol="0" anchor="t"/>
          <a:lstStyle/>
          <a:p>
            <a:pPr algn="l" indent="0" marL="0">
              <a:lnSpc>
                <a:spcPts val="2200"/>
              </a:lnSpc>
              <a:buNone/>
            </a:pPr>
            <a:r>
              <a:rPr lang="en-US" sz="1750" dirty="0">
                <a:solidFill>
                  <a:srgbClr val="D6E5EF"/>
                </a:solidFill>
                <a:latin typeface="Roboto Slab" pitchFamily="34" charset="0"/>
                <a:ea typeface="Roboto Slab" pitchFamily="34" charset="-122"/>
                <a:cs typeface="Roboto Slab" pitchFamily="34" charset="-120"/>
              </a:rPr>
              <a:t>Product Strategy / Execution</a:t>
            </a:r>
            <a:endParaRPr lang="en-US" sz="1750" dirty="0"/>
          </a:p>
        </p:txBody>
      </p:sp>
      <p:sp>
        <p:nvSpPr>
          <p:cNvPr id="14" name="Text 9"/>
          <p:cNvSpPr/>
          <p:nvPr/>
        </p:nvSpPr>
        <p:spPr>
          <a:xfrm>
            <a:off x="9640133" y="6126718"/>
            <a:ext cx="4196358" cy="1451372"/>
          </a:xfrm>
          <a:prstGeom prst="rect">
            <a:avLst/>
          </a:prstGeom>
          <a:noFill/>
          <a:ln/>
        </p:spPr>
        <p:txBody>
          <a:bodyPr wrap="square" lIns="0" tIns="0" rIns="0" bIns="0" rtlCol="0" anchor="t"/>
          <a:lstStyle/>
          <a:p>
            <a:pPr algn="l" indent="0" marL="0">
              <a:lnSpc>
                <a:spcPts val="2250"/>
              </a:lnSpc>
              <a:buNone/>
            </a:pPr>
            <a:r>
              <a:rPr lang="en-US" sz="1400" dirty="0">
                <a:solidFill>
                  <a:srgbClr val="D6E5EF"/>
                </a:solidFill>
                <a:latin typeface="Roboto" pitchFamily="34" charset="0"/>
                <a:ea typeface="Roboto" pitchFamily="34" charset="-122"/>
                <a:cs typeface="Roboto" pitchFamily="34" charset="-120"/>
              </a:rPr>
              <a:t>The architectural rewrite of modules is 20% complete, with licensing issues identified. A balanced approach is needed to progress the rewrite while developing new modules and addressing emerging AI/BI requirements.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40199"/>
            <a:ext cx="5391150" cy="673418"/>
          </a:xfrm>
          <a:prstGeom prst="rect">
            <a:avLst/>
          </a:prstGeom>
          <a:noFill/>
          <a:ln/>
        </p:spPr>
        <p:txBody>
          <a:bodyPr wrap="none" lIns="0" tIns="0" rIns="0" bIns="0" rtlCol="0" anchor="t"/>
          <a:lstStyle/>
          <a:p>
            <a:pPr algn="l" indent="0" marL="0">
              <a:lnSpc>
                <a:spcPts val="5300"/>
              </a:lnSpc>
              <a:buNone/>
            </a:pPr>
            <a:r>
              <a:rPr lang="en-US" sz="4200" dirty="0">
                <a:solidFill>
                  <a:srgbClr val="76B9FF"/>
                </a:solidFill>
                <a:latin typeface="Roboto Slab" pitchFamily="34" charset="0"/>
                <a:ea typeface="Roboto Slab" pitchFamily="34" charset="-122"/>
                <a:cs typeface="Roboto Slab" pitchFamily="34" charset="-120"/>
              </a:rPr>
              <a:t>Challenges Identified</a:t>
            </a:r>
            <a:endParaRPr lang="en-US" sz="4200" dirty="0"/>
          </a:p>
        </p:txBody>
      </p:sp>
      <p:sp>
        <p:nvSpPr>
          <p:cNvPr id="3" name="Text 1"/>
          <p:cNvSpPr/>
          <p:nvPr/>
        </p:nvSpPr>
        <p:spPr>
          <a:xfrm>
            <a:off x="793790" y="1744504"/>
            <a:ext cx="13042821" cy="689610"/>
          </a:xfrm>
          <a:prstGeom prst="rect">
            <a:avLst/>
          </a:prstGeom>
          <a:noFill/>
          <a:ln/>
        </p:spPr>
        <p:txBody>
          <a:bodyPr wrap="square" lIns="0" tIns="0" rIns="0" bIns="0" rtlCol="0" anchor="t"/>
          <a:lstStyle/>
          <a:p>
            <a:pPr algn="l" indent="0" marL="0">
              <a:lnSpc>
                <a:spcPts val="2700"/>
              </a:lnSpc>
              <a:buNone/>
            </a:pPr>
            <a:r>
              <a:rPr lang="en-US" sz="1650" dirty="0">
                <a:solidFill>
                  <a:srgbClr val="D6E5EF"/>
                </a:solidFill>
                <a:latin typeface="Roboto" pitchFamily="34" charset="0"/>
                <a:ea typeface="Roboto" pitchFamily="34" charset="-122"/>
                <a:cs typeface="Roboto" pitchFamily="34" charset="-120"/>
              </a:rPr>
              <a:t>Here are the key challenges identified across Engineering, Product, and Strategy that need to be addressed to meet the investment thesis.</a:t>
            </a:r>
            <a:endParaRPr lang="en-US" sz="1650" dirty="0"/>
          </a:p>
        </p:txBody>
      </p:sp>
      <p:pic>
        <p:nvPicPr>
          <p:cNvPr id="4" name="Image 0" descr="preencoded.png">    </p:cNvPr>
          <p:cNvPicPr>
            <a:picLocks noChangeAspect="1"/>
          </p:cNvPicPr>
          <p:nvPr/>
        </p:nvPicPr>
        <p:blipFill>
          <a:blip r:embed="rId1"/>
          <a:stretch>
            <a:fillRect/>
          </a:stretch>
        </p:blipFill>
        <p:spPr>
          <a:xfrm>
            <a:off x="793790" y="2676525"/>
            <a:ext cx="2296478" cy="1419225"/>
          </a:xfrm>
          <a:prstGeom prst="rect">
            <a:avLst/>
          </a:prstGeom>
        </p:spPr>
      </p:pic>
      <p:sp>
        <p:nvSpPr>
          <p:cNvPr id="5" name="Text 2"/>
          <p:cNvSpPr/>
          <p:nvPr/>
        </p:nvSpPr>
        <p:spPr>
          <a:xfrm>
            <a:off x="793790" y="4365069"/>
            <a:ext cx="4168021" cy="673179"/>
          </a:xfrm>
          <a:prstGeom prst="rect">
            <a:avLst/>
          </a:prstGeom>
          <a:noFill/>
          <a:ln/>
        </p:spPr>
        <p:txBody>
          <a:bodyPr wrap="square" lIns="0" tIns="0" rIns="0" bIns="0" rtlCol="0" anchor="t"/>
          <a:lstStyle/>
          <a:p>
            <a:pPr algn="l" indent="0" marL="0">
              <a:lnSpc>
                <a:spcPts val="2650"/>
              </a:lnSpc>
              <a:buNone/>
            </a:pPr>
            <a:r>
              <a:rPr lang="en-US" sz="2100" dirty="0">
                <a:solidFill>
                  <a:srgbClr val="D6E5EF"/>
                </a:solidFill>
                <a:latin typeface="Roboto Slab" pitchFamily="34" charset="0"/>
                <a:ea typeface="Roboto Slab" pitchFamily="34" charset="-122"/>
                <a:cs typeface="Roboto Slab" pitchFamily="34" charset="-120"/>
              </a:rPr>
              <a:t>Engineering / Product Leadership</a:t>
            </a:r>
            <a:endParaRPr lang="en-US" sz="2100" dirty="0"/>
          </a:p>
        </p:txBody>
      </p:sp>
      <p:sp>
        <p:nvSpPr>
          <p:cNvPr id="6" name="Text 3"/>
          <p:cNvSpPr/>
          <p:nvPr/>
        </p:nvSpPr>
        <p:spPr>
          <a:xfrm>
            <a:off x="793790" y="5167432"/>
            <a:ext cx="4168021" cy="2413635"/>
          </a:xfrm>
          <a:prstGeom prst="rect">
            <a:avLst/>
          </a:prstGeom>
          <a:noFill/>
          <a:ln/>
        </p:spPr>
        <p:txBody>
          <a:bodyPr wrap="square" lIns="0" tIns="0" rIns="0" bIns="0" rtlCol="0" anchor="t"/>
          <a:lstStyle/>
          <a:p>
            <a:pPr algn="l" indent="0" marL="0">
              <a:lnSpc>
                <a:spcPts val="2700"/>
              </a:lnSpc>
              <a:buNone/>
            </a:pPr>
            <a:r>
              <a:rPr lang="en-US" sz="1650" dirty="0">
                <a:solidFill>
                  <a:srgbClr val="D6E5EF"/>
                </a:solidFill>
                <a:latin typeface="Roboto" pitchFamily="34" charset="0"/>
                <a:ea typeface="Roboto" pitchFamily="34" charset="-122"/>
                <a:cs typeface="Roboto" pitchFamily="34" charset="-120"/>
              </a:rPr>
              <a:t>Existing leadership gaps, particularly in Product Management, significantly impede growth. The current Engineering leader's role requires careful transition planning to align with future growth phases, while retaining key talent like the Lead Architect is crucial for stability.</a:t>
            </a:r>
            <a:endParaRPr lang="en-US" sz="1650" dirty="0"/>
          </a:p>
        </p:txBody>
      </p:sp>
      <p:pic>
        <p:nvPicPr>
          <p:cNvPr id="7" name="Image 1" descr="preencoded.png">    </p:cNvPr>
          <p:cNvPicPr>
            <a:picLocks noChangeAspect="1"/>
          </p:cNvPicPr>
          <p:nvPr/>
        </p:nvPicPr>
        <p:blipFill>
          <a:blip r:embed="rId2"/>
          <a:stretch>
            <a:fillRect/>
          </a:stretch>
        </p:blipFill>
        <p:spPr>
          <a:xfrm>
            <a:off x="5231130" y="2676525"/>
            <a:ext cx="2296478" cy="1419225"/>
          </a:xfrm>
          <a:prstGeom prst="rect">
            <a:avLst/>
          </a:prstGeom>
        </p:spPr>
      </p:pic>
      <p:sp>
        <p:nvSpPr>
          <p:cNvPr id="8" name="Text 4"/>
          <p:cNvSpPr/>
          <p:nvPr/>
        </p:nvSpPr>
        <p:spPr>
          <a:xfrm>
            <a:off x="5231130" y="4365069"/>
            <a:ext cx="4168021" cy="673179"/>
          </a:xfrm>
          <a:prstGeom prst="rect">
            <a:avLst/>
          </a:prstGeom>
          <a:noFill/>
          <a:ln/>
        </p:spPr>
        <p:txBody>
          <a:bodyPr wrap="square" lIns="0" tIns="0" rIns="0" bIns="0" rtlCol="0" anchor="t"/>
          <a:lstStyle/>
          <a:p>
            <a:pPr algn="l" indent="0" marL="0">
              <a:lnSpc>
                <a:spcPts val="2650"/>
              </a:lnSpc>
              <a:buNone/>
            </a:pPr>
            <a:r>
              <a:rPr lang="en-US" sz="2100" dirty="0">
                <a:solidFill>
                  <a:srgbClr val="D6E5EF"/>
                </a:solidFill>
                <a:latin typeface="Roboto Slab" pitchFamily="34" charset="0"/>
                <a:ea typeface="Roboto Slab" pitchFamily="34" charset="-122"/>
                <a:cs typeface="Roboto Slab" pitchFamily="34" charset="-120"/>
              </a:rPr>
              <a:t>Product Development / Management Process</a:t>
            </a:r>
            <a:endParaRPr lang="en-US" sz="2100" dirty="0"/>
          </a:p>
        </p:txBody>
      </p:sp>
      <p:sp>
        <p:nvSpPr>
          <p:cNvPr id="9" name="Text 5"/>
          <p:cNvSpPr/>
          <p:nvPr/>
        </p:nvSpPr>
        <p:spPr>
          <a:xfrm>
            <a:off x="5231130" y="5167432"/>
            <a:ext cx="4168021" cy="2413635"/>
          </a:xfrm>
          <a:prstGeom prst="rect">
            <a:avLst/>
          </a:prstGeom>
          <a:noFill/>
          <a:ln/>
        </p:spPr>
        <p:txBody>
          <a:bodyPr wrap="square" lIns="0" tIns="0" rIns="0" bIns="0" rtlCol="0" anchor="t"/>
          <a:lstStyle/>
          <a:p>
            <a:pPr algn="l" indent="0" marL="0">
              <a:lnSpc>
                <a:spcPts val="2700"/>
              </a:lnSpc>
              <a:buNone/>
            </a:pPr>
            <a:r>
              <a:rPr lang="en-US" sz="1650" dirty="0">
                <a:solidFill>
                  <a:srgbClr val="D6E5EF"/>
                </a:solidFill>
                <a:latin typeface="Roboto" pitchFamily="34" charset="0"/>
                <a:ea typeface="Roboto" pitchFamily="34" charset="-122"/>
                <a:cs typeface="Roboto" pitchFamily="34" charset="-120"/>
              </a:rPr>
              <a:t>Inconsistent Scrum methodologies and the absence of a defined Product Management process hinder efficient development. The lack of automated QA testing severely impacts sustained velocity and field quality, making robust test suites essential for growth.</a:t>
            </a:r>
            <a:endParaRPr lang="en-US" sz="1650" dirty="0"/>
          </a:p>
        </p:txBody>
      </p:sp>
      <p:pic>
        <p:nvPicPr>
          <p:cNvPr id="10" name="Image 2" descr="preencoded.png">    </p:cNvPr>
          <p:cNvPicPr>
            <a:picLocks noChangeAspect="1"/>
          </p:cNvPicPr>
          <p:nvPr/>
        </p:nvPicPr>
        <p:blipFill>
          <a:blip r:embed="rId3"/>
          <a:stretch>
            <a:fillRect/>
          </a:stretch>
        </p:blipFill>
        <p:spPr>
          <a:xfrm>
            <a:off x="9668470" y="2676525"/>
            <a:ext cx="2296597" cy="1419344"/>
          </a:xfrm>
          <a:prstGeom prst="rect">
            <a:avLst/>
          </a:prstGeom>
        </p:spPr>
      </p:pic>
      <p:sp>
        <p:nvSpPr>
          <p:cNvPr id="11" name="Text 6"/>
          <p:cNvSpPr/>
          <p:nvPr/>
        </p:nvSpPr>
        <p:spPr>
          <a:xfrm>
            <a:off x="9668470" y="4365188"/>
            <a:ext cx="3645098" cy="336590"/>
          </a:xfrm>
          <a:prstGeom prst="rect">
            <a:avLst/>
          </a:prstGeom>
          <a:noFill/>
          <a:ln/>
        </p:spPr>
        <p:txBody>
          <a:bodyPr wrap="none" lIns="0" tIns="0" rIns="0" bIns="0" rtlCol="0" anchor="t"/>
          <a:lstStyle/>
          <a:p>
            <a:pPr algn="l" indent="0" marL="0">
              <a:lnSpc>
                <a:spcPts val="2650"/>
              </a:lnSpc>
              <a:buNone/>
            </a:pPr>
            <a:r>
              <a:rPr lang="en-US" sz="2100" dirty="0">
                <a:solidFill>
                  <a:srgbClr val="D6E5EF"/>
                </a:solidFill>
                <a:latin typeface="Roboto Slab" pitchFamily="34" charset="0"/>
                <a:ea typeface="Roboto Slab" pitchFamily="34" charset="-122"/>
                <a:cs typeface="Roboto Slab" pitchFamily="34" charset="-120"/>
              </a:rPr>
              <a:t>Product Strategy / Execution</a:t>
            </a:r>
            <a:endParaRPr lang="en-US" sz="2100" dirty="0"/>
          </a:p>
        </p:txBody>
      </p:sp>
      <p:sp>
        <p:nvSpPr>
          <p:cNvPr id="12" name="Text 7"/>
          <p:cNvSpPr/>
          <p:nvPr/>
        </p:nvSpPr>
        <p:spPr>
          <a:xfrm>
            <a:off x="9668470" y="4830961"/>
            <a:ext cx="4168140" cy="2758440"/>
          </a:xfrm>
          <a:prstGeom prst="rect">
            <a:avLst/>
          </a:prstGeom>
          <a:noFill/>
          <a:ln/>
        </p:spPr>
        <p:txBody>
          <a:bodyPr wrap="square" lIns="0" tIns="0" rIns="0" bIns="0" rtlCol="0" anchor="t"/>
          <a:lstStyle/>
          <a:p>
            <a:pPr algn="l" indent="0" marL="0">
              <a:lnSpc>
                <a:spcPts val="2700"/>
              </a:lnSpc>
              <a:buNone/>
            </a:pPr>
            <a:r>
              <a:rPr lang="en-US" sz="1650" dirty="0">
                <a:solidFill>
                  <a:srgbClr val="D6E5EF"/>
                </a:solidFill>
                <a:latin typeface="Roboto" pitchFamily="34" charset="0"/>
                <a:ea typeface="Roboto" pitchFamily="34" charset="-122"/>
                <a:cs typeface="Roboto" pitchFamily="34" charset="-120"/>
              </a:rPr>
              <a:t>The absence of cohesive BI/Reporting and AI strategies limits market appeal and agility. An undefined balance between architectural rewrite, technical debt remediation, and new product development impedes overall progress. Furthermore, there's low internal expertise in M&amp;A strategy and integration.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83181"/>
            <a:ext cx="6761559" cy="531614"/>
          </a:xfrm>
          <a:prstGeom prst="rect">
            <a:avLst/>
          </a:prstGeom>
          <a:noFill/>
          <a:ln/>
        </p:spPr>
        <p:txBody>
          <a:bodyPr wrap="none" lIns="0" tIns="0" rIns="0" bIns="0" rtlCol="0" anchor="t"/>
          <a:lstStyle/>
          <a:p>
            <a:pPr algn="l" indent="0" marL="0">
              <a:lnSpc>
                <a:spcPts val="4150"/>
              </a:lnSpc>
              <a:buNone/>
            </a:pPr>
            <a:r>
              <a:rPr lang="en-US" sz="3300" dirty="0">
                <a:solidFill>
                  <a:srgbClr val="76B9FF"/>
                </a:solidFill>
                <a:latin typeface="Roboto Slab" pitchFamily="34" charset="0"/>
                <a:ea typeface="Roboto Slab" pitchFamily="34" charset="-122"/>
                <a:cs typeface="Roboto Slab" pitchFamily="34" charset="-120"/>
              </a:rPr>
              <a:t>Engineering / Product Leadership</a:t>
            </a:r>
            <a:endParaRPr lang="en-US" sz="3300" dirty="0"/>
          </a:p>
        </p:txBody>
      </p:sp>
      <p:pic>
        <p:nvPicPr>
          <p:cNvPr id="3" name="Image 0" descr="preencoded.png">    </p:cNvPr>
          <p:cNvPicPr>
            <a:picLocks noChangeAspect="1"/>
          </p:cNvPicPr>
          <p:nvPr/>
        </p:nvPicPr>
        <p:blipFill>
          <a:blip r:embed="rId1"/>
          <a:stretch>
            <a:fillRect/>
          </a:stretch>
        </p:blipFill>
        <p:spPr>
          <a:xfrm>
            <a:off x="793790" y="1554956"/>
            <a:ext cx="3154323" cy="1949410"/>
          </a:xfrm>
          <a:prstGeom prst="rect">
            <a:avLst/>
          </a:prstGeom>
        </p:spPr>
      </p:pic>
      <p:sp>
        <p:nvSpPr>
          <p:cNvPr id="4" name="Text 1"/>
          <p:cNvSpPr/>
          <p:nvPr/>
        </p:nvSpPr>
        <p:spPr>
          <a:xfrm>
            <a:off x="793790" y="3674388"/>
            <a:ext cx="2127171" cy="265747"/>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Challenges Identified</a:t>
            </a:r>
            <a:endParaRPr lang="en-US" sz="1650" dirty="0"/>
          </a:p>
        </p:txBody>
      </p:sp>
      <p:sp>
        <p:nvSpPr>
          <p:cNvPr id="5" name="Text 2"/>
          <p:cNvSpPr/>
          <p:nvPr/>
        </p:nvSpPr>
        <p:spPr>
          <a:xfrm>
            <a:off x="793790" y="4042172"/>
            <a:ext cx="4205764" cy="816531"/>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Current Engineering leader's fit for next growth phase, requiring careful transition due to positive standing with staff.</a:t>
            </a:r>
            <a:endParaRPr lang="en-US" sz="1300" dirty="0"/>
          </a:p>
        </p:txBody>
      </p:sp>
      <p:sp>
        <p:nvSpPr>
          <p:cNvPr id="6" name="Text 3"/>
          <p:cNvSpPr/>
          <p:nvPr/>
        </p:nvSpPr>
        <p:spPr>
          <a:xfrm>
            <a:off x="793790" y="4918234"/>
            <a:ext cx="4205764"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Absence of Product Management leadership impeding growth goals.</a:t>
            </a:r>
            <a:endParaRPr lang="en-US" sz="1300" dirty="0"/>
          </a:p>
        </p:txBody>
      </p:sp>
      <p:sp>
        <p:nvSpPr>
          <p:cNvPr id="7" name="Text 4"/>
          <p:cNvSpPr/>
          <p:nvPr/>
        </p:nvSpPr>
        <p:spPr>
          <a:xfrm>
            <a:off x="793790" y="5522119"/>
            <a:ext cx="4205764" cy="816531"/>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Uncertainty regarding Brian Webb (Lead Architect)'s affinity for current management and equity status; crucial for retention.</a:t>
            </a:r>
            <a:endParaRPr lang="en-US" sz="1300" dirty="0"/>
          </a:p>
        </p:txBody>
      </p:sp>
      <p:pic>
        <p:nvPicPr>
          <p:cNvPr id="8" name="Image 1" descr="preencoded.png">    </p:cNvPr>
          <p:cNvPicPr>
            <a:picLocks noChangeAspect="1"/>
          </p:cNvPicPr>
          <p:nvPr/>
        </p:nvPicPr>
        <p:blipFill>
          <a:blip r:embed="rId2"/>
          <a:stretch>
            <a:fillRect/>
          </a:stretch>
        </p:blipFill>
        <p:spPr>
          <a:xfrm>
            <a:off x="5212199" y="1554956"/>
            <a:ext cx="3154323" cy="1949410"/>
          </a:xfrm>
          <a:prstGeom prst="rect">
            <a:avLst/>
          </a:prstGeom>
        </p:spPr>
      </p:pic>
      <p:sp>
        <p:nvSpPr>
          <p:cNvPr id="9" name="Text 5"/>
          <p:cNvSpPr/>
          <p:nvPr/>
        </p:nvSpPr>
        <p:spPr>
          <a:xfrm>
            <a:off x="5212199" y="3674388"/>
            <a:ext cx="2126456" cy="265747"/>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Recommendations</a:t>
            </a:r>
            <a:endParaRPr lang="en-US" sz="1650" dirty="0"/>
          </a:p>
        </p:txBody>
      </p:sp>
      <p:sp>
        <p:nvSpPr>
          <p:cNvPr id="10" name="Text 6"/>
          <p:cNvSpPr/>
          <p:nvPr/>
        </p:nvSpPr>
        <p:spPr>
          <a:xfrm>
            <a:off x="5212199" y="4042172"/>
            <a:ext cx="4205883" cy="816531"/>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Aggressively recruit for an executive-level Product Management position (Sr Dir/VP with CPO growth potential).</a:t>
            </a:r>
            <a:endParaRPr lang="en-US" sz="1300" dirty="0"/>
          </a:p>
        </p:txBody>
      </p:sp>
      <p:sp>
        <p:nvSpPr>
          <p:cNvPr id="11" name="Text 7"/>
          <p:cNvSpPr/>
          <p:nvPr/>
        </p:nvSpPr>
        <p:spPr>
          <a:xfrm>
            <a:off x="5212199" y="4918234"/>
            <a:ext cx="4205883"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Provide Board-level oversight to R&amp;D and Product Management leaders.</a:t>
            </a:r>
            <a:endParaRPr lang="en-US" sz="1300" dirty="0"/>
          </a:p>
        </p:txBody>
      </p:sp>
      <p:sp>
        <p:nvSpPr>
          <p:cNvPr id="12" name="Text 8"/>
          <p:cNvSpPr/>
          <p:nvPr/>
        </p:nvSpPr>
        <p:spPr>
          <a:xfrm>
            <a:off x="5212199" y="5522119"/>
            <a:ext cx="4205883" cy="816531"/>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Implement mentorship from a senior resource to address organizational deficiencies and drive execution.</a:t>
            </a:r>
            <a:endParaRPr lang="en-US" sz="1300" dirty="0"/>
          </a:p>
        </p:txBody>
      </p:sp>
      <p:sp>
        <p:nvSpPr>
          <p:cNvPr id="13" name="Text 9"/>
          <p:cNvSpPr/>
          <p:nvPr/>
        </p:nvSpPr>
        <p:spPr>
          <a:xfrm>
            <a:off x="5212199" y="6398181"/>
            <a:ext cx="4205883" cy="816531"/>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Establish a safety net for current engineering leadership during the transition and hiring of a long-term replacement.</a:t>
            </a:r>
            <a:endParaRPr lang="en-US" sz="1300" dirty="0"/>
          </a:p>
        </p:txBody>
      </p:sp>
      <p:pic>
        <p:nvPicPr>
          <p:cNvPr id="14" name="Image 2" descr="preencoded.png">    </p:cNvPr>
          <p:cNvPicPr>
            <a:picLocks noChangeAspect="1"/>
          </p:cNvPicPr>
          <p:nvPr/>
        </p:nvPicPr>
        <p:blipFill>
          <a:blip r:embed="rId3"/>
          <a:stretch>
            <a:fillRect/>
          </a:stretch>
        </p:blipFill>
        <p:spPr>
          <a:xfrm>
            <a:off x="9630728" y="1554956"/>
            <a:ext cx="3154323" cy="1949410"/>
          </a:xfrm>
          <a:prstGeom prst="rect">
            <a:avLst/>
          </a:prstGeom>
        </p:spPr>
      </p:pic>
      <p:sp>
        <p:nvSpPr>
          <p:cNvPr id="15" name="Text 10"/>
          <p:cNvSpPr/>
          <p:nvPr/>
        </p:nvSpPr>
        <p:spPr>
          <a:xfrm>
            <a:off x="9630728" y="3674388"/>
            <a:ext cx="2126456" cy="265747"/>
          </a:xfrm>
          <a:prstGeom prst="rect">
            <a:avLst/>
          </a:prstGeom>
          <a:noFill/>
          <a:ln/>
        </p:spPr>
        <p:txBody>
          <a:bodyPr wrap="none" lIns="0" tIns="0" rIns="0" bIns="0" rtlCol="0" anchor="t"/>
          <a:lstStyle/>
          <a:p>
            <a:pPr algn="l" indent="0" marL="0">
              <a:lnSpc>
                <a:spcPts val="2050"/>
              </a:lnSpc>
              <a:buNone/>
            </a:pPr>
            <a:r>
              <a:rPr lang="en-US" sz="1650" dirty="0">
                <a:solidFill>
                  <a:srgbClr val="D6E5EF"/>
                </a:solidFill>
                <a:latin typeface="Roboto Slab" pitchFamily="34" charset="0"/>
                <a:ea typeface="Roboto Slab" pitchFamily="34" charset="-122"/>
                <a:cs typeface="Roboto Slab" pitchFamily="34" charset="-120"/>
              </a:rPr>
              <a:t>Execution Plan</a:t>
            </a:r>
            <a:endParaRPr lang="en-US" sz="1650" dirty="0"/>
          </a:p>
        </p:txBody>
      </p:sp>
      <p:sp>
        <p:nvSpPr>
          <p:cNvPr id="16" name="Text 11"/>
          <p:cNvSpPr/>
          <p:nvPr/>
        </p:nvSpPr>
        <p:spPr>
          <a:xfrm>
            <a:off x="9630728" y="4042172"/>
            <a:ext cx="4205883" cy="544354"/>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D6E5EF"/>
                </a:solidFill>
                <a:latin typeface="Roboto" pitchFamily="34" charset="0"/>
                <a:ea typeface="Roboto" pitchFamily="34" charset="-122"/>
                <a:cs typeface="Roboto" pitchFamily="34" charset="-120"/>
              </a:rPr>
              <a:t>Open a VP PM position with executive recruiter ($200k + equity and growth to CPO).</a:t>
            </a:r>
            <a:endParaRPr lang="en-US" sz="1300" dirty="0"/>
          </a:p>
        </p:txBody>
      </p:sp>
      <p:sp>
        <p:nvSpPr>
          <p:cNvPr id="17" name="Text 12"/>
          <p:cNvSpPr/>
          <p:nvPr/>
        </p:nvSpPr>
        <p:spPr>
          <a:xfrm>
            <a:off x="9630728" y="4646057"/>
            <a:ext cx="4205883" cy="544354"/>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Offer Chris Reichard a 6-month stay bonus for adaptation or exit; retention includes equity share.</a:t>
            </a:r>
            <a:endParaRPr lang="en-US" sz="1300" dirty="0"/>
          </a:p>
        </p:txBody>
      </p:sp>
      <p:sp>
        <p:nvSpPr>
          <p:cNvPr id="18" name="Text 13"/>
          <p:cNvSpPr/>
          <p:nvPr/>
        </p:nvSpPr>
        <p:spPr>
          <a:xfrm>
            <a:off x="9630728" y="5249942"/>
            <a:ext cx="4205883" cy="816531"/>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D6E5EF"/>
                </a:solidFill>
                <a:latin typeface="Roboto" pitchFamily="34" charset="0"/>
                <a:ea typeface="Roboto" pitchFamily="34" charset="-122"/>
                <a:cs typeface="Roboto" pitchFamily="34" charset="-120"/>
              </a:rPr>
              <a:t>Offer Brian Webb a twelve-month stay bonus and ISO program participation for continued contributions.</a:t>
            </a:r>
            <a:endParaRPr lang="en-US" sz="1300" dirty="0"/>
          </a:p>
        </p:txBody>
      </p:sp>
      <p:sp>
        <p:nvSpPr>
          <p:cNvPr id="19" name="Text 14"/>
          <p:cNvSpPr/>
          <p:nvPr/>
        </p:nvSpPr>
        <p:spPr>
          <a:xfrm>
            <a:off x="9630728" y="6126004"/>
            <a:ext cx="4205883" cy="1088708"/>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Engage an independent board member to work with Ryan and Chris on organizational structure and goals, providing direct oversight and a temporary transition option if needed.</a:t>
            </a:r>
            <a:endParaRPr lang="en-US" sz="1300" dirty="0"/>
          </a:p>
        </p:txBody>
      </p:sp>
      <p:sp>
        <p:nvSpPr>
          <p:cNvPr id="20" name="Text 15"/>
          <p:cNvSpPr/>
          <p:nvPr/>
        </p:nvSpPr>
        <p:spPr>
          <a:xfrm>
            <a:off x="9630728" y="7274243"/>
            <a:ext cx="4205883" cy="272177"/>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D6E5EF"/>
                </a:solidFill>
                <a:latin typeface="Roboto" pitchFamily="34" charset="0"/>
                <a:ea typeface="Roboto" pitchFamily="34" charset="-122"/>
                <a:cs typeface="Roboto" pitchFamily="34" charset="-120"/>
              </a:rPr>
              <a:t>Design processes to scale with M&amp;A.</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79038"/>
            <a:ext cx="9258062" cy="460772"/>
          </a:xfrm>
          <a:prstGeom prst="rect">
            <a:avLst/>
          </a:prstGeom>
          <a:noFill/>
          <a:ln/>
        </p:spPr>
        <p:txBody>
          <a:bodyPr wrap="none" lIns="0" tIns="0" rIns="0" bIns="0" rtlCol="0" anchor="t"/>
          <a:lstStyle/>
          <a:p>
            <a:pPr algn="l" indent="0" marL="0">
              <a:lnSpc>
                <a:spcPts val="3600"/>
              </a:lnSpc>
              <a:buNone/>
            </a:pPr>
            <a:r>
              <a:rPr lang="en-US" sz="2900" dirty="0">
                <a:solidFill>
                  <a:srgbClr val="76B9FF"/>
                </a:solidFill>
                <a:latin typeface="Roboto Slab" pitchFamily="34" charset="0"/>
                <a:ea typeface="Roboto Slab" pitchFamily="34" charset="-122"/>
                <a:cs typeface="Roboto Slab" pitchFamily="34" charset="-120"/>
              </a:rPr>
              <a:t>Product Development / Product Management Process</a:t>
            </a:r>
            <a:endParaRPr lang="en-US" sz="2900" dirty="0"/>
          </a:p>
        </p:txBody>
      </p:sp>
      <p:pic>
        <p:nvPicPr>
          <p:cNvPr id="3" name="Image 0" descr="preencoded.png">    </p:cNvPr>
          <p:cNvPicPr>
            <a:picLocks noChangeAspect="1"/>
          </p:cNvPicPr>
          <p:nvPr/>
        </p:nvPicPr>
        <p:blipFill>
          <a:blip r:embed="rId1"/>
          <a:stretch>
            <a:fillRect/>
          </a:stretch>
        </p:blipFill>
        <p:spPr>
          <a:xfrm>
            <a:off x="793790" y="1634609"/>
            <a:ext cx="2746058" cy="1697117"/>
          </a:xfrm>
          <a:prstGeom prst="rect">
            <a:avLst/>
          </a:prstGeom>
        </p:spPr>
      </p:pic>
      <p:sp>
        <p:nvSpPr>
          <p:cNvPr id="4" name="Text 1"/>
          <p:cNvSpPr/>
          <p:nvPr/>
        </p:nvSpPr>
        <p:spPr>
          <a:xfrm>
            <a:off x="793790" y="3479125"/>
            <a:ext cx="2213015" cy="276344"/>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Roboto Slab" pitchFamily="34" charset="0"/>
                <a:ea typeface="Roboto Slab" pitchFamily="34" charset="-122"/>
                <a:cs typeface="Roboto Slab" pitchFamily="34" charset="-120"/>
              </a:rPr>
              <a:t>Challenges Identified</a:t>
            </a:r>
            <a:endParaRPr lang="en-US" sz="1700" dirty="0"/>
          </a:p>
        </p:txBody>
      </p:sp>
      <p:sp>
        <p:nvSpPr>
          <p:cNvPr id="5" name="Text 2"/>
          <p:cNvSpPr/>
          <p:nvPr/>
        </p:nvSpPr>
        <p:spPr>
          <a:xfrm>
            <a:off x="793790" y="3843814"/>
            <a:ext cx="4224814" cy="471488"/>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Product Development process needs alignment with industry standard Scrum process.</a:t>
            </a:r>
            <a:endParaRPr lang="en-US" sz="1150" dirty="0"/>
          </a:p>
        </p:txBody>
      </p:sp>
      <p:sp>
        <p:nvSpPr>
          <p:cNvPr id="6" name="Text 3"/>
          <p:cNvSpPr/>
          <p:nvPr/>
        </p:nvSpPr>
        <p:spPr>
          <a:xfrm>
            <a:off x="793790" y="4366855"/>
            <a:ext cx="4224814" cy="471488"/>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Product Management Process is non-existent and will impede growth goals.</a:t>
            </a:r>
            <a:endParaRPr lang="en-US" sz="1150" dirty="0"/>
          </a:p>
        </p:txBody>
      </p:sp>
      <p:sp>
        <p:nvSpPr>
          <p:cNvPr id="7" name="Text 4"/>
          <p:cNvSpPr/>
          <p:nvPr/>
        </p:nvSpPr>
        <p:spPr>
          <a:xfrm>
            <a:off x="793790" y="4889897"/>
            <a:ext cx="4224814" cy="707231"/>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QA organization is minimal and has no automated tests. It will not be possible to achieve velocity and have acceptable field quality without automated test suites.</a:t>
            </a:r>
            <a:endParaRPr lang="en-US" sz="1150" dirty="0"/>
          </a:p>
        </p:txBody>
      </p:sp>
      <p:pic>
        <p:nvPicPr>
          <p:cNvPr id="8" name="Image 1" descr="preencoded.png">    </p:cNvPr>
          <p:cNvPicPr>
            <a:picLocks noChangeAspect="1"/>
          </p:cNvPicPr>
          <p:nvPr/>
        </p:nvPicPr>
        <p:blipFill>
          <a:blip r:embed="rId2"/>
          <a:stretch>
            <a:fillRect/>
          </a:stretch>
        </p:blipFill>
        <p:spPr>
          <a:xfrm>
            <a:off x="5202793" y="1634609"/>
            <a:ext cx="2746058" cy="1697117"/>
          </a:xfrm>
          <a:prstGeom prst="rect">
            <a:avLst/>
          </a:prstGeom>
        </p:spPr>
      </p:pic>
      <p:sp>
        <p:nvSpPr>
          <p:cNvPr id="9" name="Text 5"/>
          <p:cNvSpPr/>
          <p:nvPr/>
        </p:nvSpPr>
        <p:spPr>
          <a:xfrm>
            <a:off x="5202793" y="3479125"/>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Roboto Slab" pitchFamily="34" charset="0"/>
                <a:ea typeface="Roboto Slab" pitchFamily="34" charset="-122"/>
                <a:cs typeface="Roboto Slab" pitchFamily="34" charset="-120"/>
              </a:rPr>
              <a:t>Recommendations</a:t>
            </a:r>
            <a:endParaRPr lang="en-US" sz="1700" dirty="0"/>
          </a:p>
        </p:txBody>
      </p:sp>
      <p:sp>
        <p:nvSpPr>
          <p:cNvPr id="10" name="Text 6"/>
          <p:cNvSpPr/>
          <p:nvPr/>
        </p:nvSpPr>
        <p:spPr>
          <a:xfrm>
            <a:off x="5202793" y="3843814"/>
            <a:ext cx="4224814" cy="471488"/>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New hire VP Product Management being implementing Pragmatic Marketing Framework with training and execution.</a:t>
            </a:r>
            <a:endParaRPr lang="en-US" sz="1150" dirty="0"/>
          </a:p>
        </p:txBody>
      </p:sp>
      <p:sp>
        <p:nvSpPr>
          <p:cNvPr id="11" name="Text 7"/>
          <p:cNvSpPr/>
          <p:nvPr/>
        </p:nvSpPr>
        <p:spPr>
          <a:xfrm>
            <a:off x="5202793" y="4366855"/>
            <a:ext cx="4224814" cy="707231"/>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Agile mentoring consultant put in place to work with the team on scrum process, roles and execution in tandem with Pragmatic Marketing.</a:t>
            </a:r>
            <a:endParaRPr lang="en-US" sz="1150" dirty="0"/>
          </a:p>
        </p:txBody>
      </p:sp>
      <p:sp>
        <p:nvSpPr>
          <p:cNvPr id="12" name="Text 8"/>
          <p:cNvSpPr/>
          <p:nvPr/>
        </p:nvSpPr>
        <p:spPr>
          <a:xfrm>
            <a:off x="5202793" y="5125641"/>
            <a:ext cx="4224814" cy="707231"/>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Identify a current or new hire lead in development (not Brian Webb) to take over the Scrum Master role and learn from the Agile consultant.</a:t>
            </a:r>
            <a:endParaRPr lang="en-US" sz="1150" dirty="0"/>
          </a:p>
        </p:txBody>
      </p:sp>
      <p:sp>
        <p:nvSpPr>
          <p:cNvPr id="13" name="Text 9"/>
          <p:cNvSpPr/>
          <p:nvPr/>
        </p:nvSpPr>
        <p:spPr>
          <a:xfrm>
            <a:off x="5202793" y="5884426"/>
            <a:ext cx="4224814" cy="942975"/>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Hire a new QA lead tasked with spinning up an automation / QA team. The lead will be tasked with creating a full automated regression test suite and then driving the team to automate tests as part of the Scrum process.</a:t>
            </a:r>
            <a:endParaRPr lang="en-US" sz="1150" dirty="0"/>
          </a:p>
        </p:txBody>
      </p:sp>
      <p:sp>
        <p:nvSpPr>
          <p:cNvPr id="14" name="Text 10"/>
          <p:cNvSpPr/>
          <p:nvPr/>
        </p:nvSpPr>
        <p:spPr>
          <a:xfrm>
            <a:off x="5202793" y="6878955"/>
            <a:ext cx="4224814" cy="471488"/>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Implement AI code review and code generation tools into the process post Scrum and Pragmatic roll out.</a:t>
            </a:r>
            <a:endParaRPr lang="en-US" sz="1150" dirty="0"/>
          </a:p>
        </p:txBody>
      </p:sp>
      <p:pic>
        <p:nvPicPr>
          <p:cNvPr id="15" name="Image 2" descr="preencoded.png">    </p:cNvPr>
          <p:cNvPicPr>
            <a:picLocks noChangeAspect="1"/>
          </p:cNvPicPr>
          <p:nvPr/>
        </p:nvPicPr>
        <p:blipFill>
          <a:blip r:embed="rId3"/>
          <a:stretch>
            <a:fillRect/>
          </a:stretch>
        </p:blipFill>
        <p:spPr>
          <a:xfrm>
            <a:off x="9611797" y="1634609"/>
            <a:ext cx="2746058" cy="1697117"/>
          </a:xfrm>
          <a:prstGeom prst="rect">
            <a:avLst/>
          </a:prstGeom>
        </p:spPr>
      </p:pic>
      <p:sp>
        <p:nvSpPr>
          <p:cNvPr id="16" name="Text 11"/>
          <p:cNvSpPr/>
          <p:nvPr/>
        </p:nvSpPr>
        <p:spPr>
          <a:xfrm>
            <a:off x="9611797" y="3479125"/>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D6E5EF"/>
                </a:solidFill>
                <a:latin typeface="Roboto Slab" pitchFamily="34" charset="0"/>
                <a:ea typeface="Roboto Slab" pitchFamily="34" charset="-122"/>
                <a:cs typeface="Roboto Slab" pitchFamily="34" charset="-120"/>
              </a:rPr>
              <a:t>Execution Plan</a:t>
            </a:r>
            <a:endParaRPr lang="en-US" sz="1700" dirty="0"/>
          </a:p>
        </p:txBody>
      </p:sp>
      <p:sp>
        <p:nvSpPr>
          <p:cNvPr id="17" name="Text 12"/>
          <p:cNvSpPr/>
          <p:nvPr/>
        </p:nvSpPr>
        <p:spPr>
          <a:xfrm>
            <a:off x="9611797" y="3843814"/>
            <a:ext cx="4224814" cy="471488"/>
          </a:xfrm>
          <a:prstGeom prst="rect">
            <a:avLst/>
          </a:prstGeom>
          <a:noFill/>
          <a:ln/>
        </p:spPr>
        <p:txBody>
          <a:bodyPr wrap="square" lIns="0" tIns="0" rIns="0" bIns="0" rtlCol="0" anchor="t"/>
          <a:lstStyle/>
          <a:p>
            <a:pPr algn="l" marL="342900" indent="-342900">
              <a:lnSpc>
                <a:spcPts val="1850"/>
              </a:lnSpc>
              <a:buSzPct val="100000"/>
              <a:buChar char="•"/>
            </a:pPr>
            <a:r>
              <a:rPr lang="en-US" sz="1150" b="1" dirty="0">
                <a:solidFill>
                  <a:srgbClr val="D6E5EF"/>
                </a:solidFill>
                <a:latin typeface="Roboto" pitchFamily="34" charset="0"/>
                <a:ea typeface="Roboto" pitchFamily="34" charset="-122"/>
                <a:cs typeface="Roboto" pitchFamily="34" charset="-120"/>
              </a:rPr>
              <a:t>New hire VP PM sends direct report(s) for Pragmatic Marketing Framework training for PM/PO track. ($X)</a:t>
            </a:r>
            <a:endParaRPr lang="en-US" sz="1150" dirty="0"/>
          </a:p>
        </p:txBody>
      </p:sp>
      <p:sp>
        <p:nvSpPr>
          <p:cNvPr id="18" name="Text 13"/>
          <p:cNvSpPr/>
          <p:nvPr/>
        </p:nvSpPr>
        <p:spPr>
          <a:xfrm>
            <a:off x="9611797" y="4366855"/>
            <a:ext cx="4224814" cy="471488"/>
          </a:xfrm>
          <a:prstGeom prst="rect">
            <a:avLst/>
          </a:prstGeom>
          <a:noFill/>
          <a:ln/>
        </p:spPr>
        <p:txBody>
          <a:bodyPr wrap="square" lIns="0" tIns="0" rIns="0" bIns="0" rtlCol="0" anchor="t"/>
          <a:lstStyle/>
          <a:p>
            <a:pPr algn="l" marL="342900" indent="-342900">
              <a:lnSpc>
                <a:spcPts val="1850"/>
              </a:lnSpc>
              <a:buSzPct val="100000"/>
              <a:buChar char="•"/>
            </a:pPr>
            <a:r>
              <a:rPr lang="en-US" sz="1150" b="1" dirty="0">
                <a:solidFill>
                  <a:srgbClr val="D6E5EF"/>
                </a:solidFill>
                <a:latin typeface="Roboto" pitchFamily="34" charset="0"/>
                <a:ea typeface="Roboto" pitchFamily="34" charset="-122"/>
                <a:cs typeface="Roboto" pitchFamily="34" charset="-120"/>
              </a:rPr>
              <a:t>Hire Agile consultant to work with the team for 3 months to galvanize the process ($X)</a:t>
            </a:r>
            <a:endParaRPr lang="en-US" sz="1150" dirty="0"/>
          </a:p>
        </p:txBody>
      </p:sp>
      <p:sp>
        <p:nvSpPr>
          <p:cNvPr id="19" name="Text 14"/>
          <p:cNvSpPr/>
          <p:nvPr/>
        </p:nvSpPr>
        <p:spPr>
          <a:xfrm>
            <a:off x="9611797" y="4889897"/>
            <a:ext cx="4224814"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D6E5EF"/>
                </a:solidFill>
                <a:latin typeface="Roboto" pitchFamily="34" charset="0"/>
                <a:ea typeface="Roboto" pitchFamily="34" charset="-122"/>
                <a:cs typeface="Roboto" pitchFamily="34" charset="-120"/>
              </a:rPr>
              <a:t>New QA Lead and Outsourced Resources: ($X)</a:t>
            </a:r>
            <a:endParaRPr lang="en-US" sz="1150" dirty="0"/>
          </a:p>
        </p:txBody>
      </p:sp>
      <p:sp>
        <p:nvSpPr>
          <p:cNvPr id="20" name="Text 15"/>
          <p:cNvSpPr/>
          <p:nvPr/>
        </p:nvSpPr>
        <p:spPr>
          <a:xfrm>
            <a:off x="9611797" y="5177195"/>
            <a:ext cx="4224814" cy="471488"/>
          </a:xfrm>
          <a:prstGeom prst="rect">
            <a:avLst/>
          </a:prstGeom>
          <a:noFill/>
          <a:ln/>
        </p:spPr>
        <p:txBody>
          <a:bodyPr wrap="square" lIns="0" tIns="0" rIns="0" bIns="0" rtlCol="0" anchor="t"/>
          <a:lstStyle/>
          <a:p>
            <a:pPr algn="l" lvl="1" marL="6858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Implement robust QA processes and improved visibility into quality metrics.</a:t>
            </a:r>
            <a:endParaRPr lang="en-US" sz="1150" dirty="0"/>
          </a:p>
        </p:txBody>
      </p:sp>
      <p:sp>
        <p:nvSpPr>
          <p:cNvPr id="21" name="Text 16"/>
          <p:cNvSpPr/>
          <p:nvPr/>
        </p:nvSpPr>
        <p:spPr>
          <a:xfrm>
            <a:off x="9611797" y="5700236"/>
            <a:ext cx="4224814" cy="471488"/>
          </a:xfrm>
          <a:prstGeom prst="rect">
            <a:avLst/>
          </a:prstGeom>
          <a:noFill/>
          <a:ln/>
        </p:spPr>
        <p:txBody>
          <a:bodyPr wrap="square" lIns="0" tIns="0" rIns="0" bIns="0" rtlCol="0" anchor="t"/>
          <a:lstStyle/>
          <a:p>
            <a:pPr algn="l" lvl="1" marL="6858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Automated regression test suite and automation done in line with Scrum cadence.</a:t>
            </a:r>
            <a:endParaRPr lang="en-US" sz="1150" dirty="0"/>
          </a:p>
        </p:txBody>
      </p:sp>
      <p:sp>
        <p:nvSpPr>
          <p:cNvPr id="22" name="Text 17"/>
          <p:cNvSpPr/>
          <p:nvPr/>
        </p:nvSpPr>
        <p:spPr>
          <a:xfrm>
            <a:off x="9611797" y="6223278"/>
            <a:ext cx="4224814" cy="707231"/>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Brian Webb to investigate AI code review and code generation tools with Independent board member to build relationship. ($X for tools)</a:t>
            </a:r>
            <a:endParaRPr lang="en-US" sz="1150" dirty="0"/>
          </a:p>
        </p:txBody>
      </p:sp>
      <p:sp>
        <p:nvSpPr>
          <p:cNvPr id="23" name="Text 18"/>
          <p:cNvSpPr/>
          <p:nvPr/>
        </p:nvSpPr>
        <p:spPr>
          <a:xfrm>
            <a:off x="9611797" y="6982063"/>
            <a:ext cx="4224814"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D6E5EF"/>
                </a:solidFill>
                <a:latin typeface="Roboto" pitchFamily="34" charset="0"/>
                <a:ea typeface="Roboto" pitchFamily="34" charset="-122"/>
                <a:cs typeface="Roboto" pitchFamily="34" charset="-120"/>
              </a:rPr>
              <a:t>Design processes to scale with M&amp;A.</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58535"/>
            <a:ext cx="5373172" cy="496133"/>
          </a:xfrm>
          <a:prstGeom prst="rect">
            <a:avLst/>
          </a:prstGeom>
          <a:noFill/>
          <a:ln/>
        </p:spPr>
        <p:txBody>
          <a:bodyPr wrap="non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Product Strategy / Execution</a:t>
            </a:r>
            <a:endParaRPr lang="en-US" sz="3100" dirty="0"/>
          </a:p>
        </p:txBody>
      </p:sp>
      <p:pic>
        <p:nvPicPr>
          <p:cNvPr id="3" name="Image 0" descr="preencoded.png">    </p:cNvPr>
          <p:cNvPicPr>
            <a:picLocks noChangeAspect="1"/>
          </p:cNvPicPr>
          <p:nvPr/>
        </p:nvPicPr>
        <p:blipFill>
          <a:blip r:embed="rId1"/>
          <a:stretch>
            <a:fillRect/>
          </a:stretch>
        </p:blipFill>
        <p:spPr>
          <a:xfrm>
            <a:off x="793790" y="1472208"/>
            <a:ext cx="2950607" cy="1823561"/>
          </a:xfrm>
          <a:prstGeom prst="rect">
            <a:avLst/>
          </a:prstGeom>
        </p:spPr>
      </p:pic>
      <p:sp>
        <p:nvSpPr>
          <p:cNvPr id="4" name="Text 1"/>
          <p:cNvSpPr/>
          <p:nvPr/>
        </p:nvSpPr>
        <p:spPr>
          <a:xfrm>
            <a:off x="793790" y="3454479"/>
            <a:ext cx="2383393" cy="297656"/>
          </a:xfrm>
          <a:prstGeom prst="rect">
            <a:avLst/>
          </a:prstGeom>
          <a:noFill/>
          <a:ln/>
        </p:spPr>
        <p:txBody>
          <a:bodyPr wrap="none" lIns="0" tIns="0" rIns="0" bIns="0" rtlCol="0" anchor="t"/>
          <a:lstStyle/>
          <a:p>
            <a:pPr algn="l" indent="0" marL="0">
              <a:lnSpc>
                <a:spcPts val="2300"/>
              </a:lnSpc>
              <a:buNone/>
            </a:pPr>
            <a:r>
              <a:rPr lang="en-US" sz="1850" dirty="0">
                <a:solidFill>
                  <a:srgbClr val="D6E5EF"/>
                </a:solidFill>
                <a:latin typeface="Roboto Slab" pitchFamily="34" charset="0"/>
                <a:ea typeface="Roboto Slab" pitchFamily="34" charset="-122"/>
                <a:cs typeface="Roboto Slab" pitchFamily="34" charset="-120"/>
              </a:rPr>
              <a:t>Challenges Identified</a:t>
            </a:r>
            <a:endParaRPr lang="en-US" sz="1850" dirty="0"/>
          </a:p>
        </p:txBody>
      </p:sp>
      <p:sp>
        <p:nvSpPr>
          <p:cNvPr id="5" name="Text 2"/>
          <p:cNvSpPr/>
          <p:nvPr/>
        </p:nvSpPr>
        <p:spPr>
          <a:xfrm>
            <a:off x="793790" y="3847386"/>
            <a:ext cx="4215289"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Lack of a cohesive BI / Reporting strategy to appeal to upmarket customers.</a:t>
            </a:r>
            <a:endParaRPr lang="en-US" sz="1250" dirty="0"/>
          </a:p>
        </p:txBody>
      </p:sp>
      <p:sp>
        <p:nvSpPr>
          <p:cNvPr id="6" name="Text 3"/>
          <p:cNvSpPr/>
          <p:nvPr/>
        </p:nvSpPr>
        <p:spPr>
          <a:xfrm>
            <a:off x="793790" y="4411028"/>
            <a:ext cx="4215289"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Lack of a cohesive AI strategy for fast-moving software market conditions.</a:t>
            </a:r>
            <a:endParaRPr lang="en-US" sz="1250" dirty="0"/>
          </a:p>
        </p:txBody>
      </p:sp>
      <p:sp>
        <p:nvSpPr>
          <p:cNvPr id="7" name="Text 4"/>
          <p:cNvSpPr/>
          <p:nvPr/>
        </p:nvSpPr>
        <p:spPr>
          <a:xfrm>
            <a:off x="793790" y="4974669"/>
            <a:ext cx="4215289"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Need for agreement on balancing rewrite / technical debt and new product development.</a:t>
            </a:r>
            <a:endParaRPr lang="en-US" sz="1250" dirty="0"/>
          </a:p>
        </p:txBody>
      </p:sp>
      <p:sp>
        <p:nvSpPr>
          <p:cNvPr id="8" name="Text 5"/>
          <p:cNvSpPr/>
          <p:nvPr/>
        </p:nvSpPr>
        <p:spPr>
          <a:xfrm>
            <a:off x="793790" y="5538311"/>
            <a:ext cx="4215289" cy="508159"/>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Low bandwidth and expertise in M&amp;A strategy and integration execution.</a:t>
            </a:r>
            <a:endParaRPr lang="en-US" sz="1250" dirty="0"/>
          </a:p>
        </p:txBody>
      </p:sp>
      <p:pic>
        <p:nvPicPr>
          <p:cNvPr id="9" name="Image 1" descr="preencoded.png">    </p:cNvPr>
          <p:cNvPicPr>
            <a:picLocks noChangeAspect="1"/>
          </p:cNvPicPr>
          <p:nvPr/>
        </p:nvPicPr>
        <p:blipFill>
          <a:blip r:embed="rId2"/>
          <a:stretch>
            <a:fillRect/>
          </a:stretch>
        </p:blipFill>
        <p:spPr>
          <a:xfrm>
            <a:off x="5207437" y="1472208"/>
            <a:ext cx="2950726" cy="1823680"/>
          </a:xfrm>
          <a:prstGeom prst="rect">
            <a:avLst/>
          </a:prstGeom>
        </p:spPr>
      </p:pic>
      <p:sp>
        <p:nvSpPr>
          <p:cNvPr id="10" name="Text 6"/>
          <p:cNvSpPr/>
          <p:nvPr/>
        </p:nvSpPr>
        <p:spPr>
          <a:xfrm>
            <a:off x="5207437" y="3454598"/>
            <a:ext cx="2605683" cy="297656"/>
          </a:xfrm>
          <a:prstGeom prst="rect">
            <a:avLst/>
          </a:prstGeom>
          <a:noFill/>
          <a:ln/>
        </p:spPr>
        <p:txBody>
          <a:bodyPr wrap="none" lIns="0" tIns="0" rIns="0" bIns="0" rtlCol="0" anchor="t"/>
          <a:lstStyle/>
          <a:p>
            <a:pPr algn="l" indent="0" marL="0">
              <a:lnSpc>
                <a:spcPts val="2300"/>
              </a:lnSpc>
              <a:buNone/>
            </a:pPr>
            <a:r>
              <a:rPr lang="en-US" sz="1850" dirty="0">
                <a:solidFill>
                  <a:srgbClr val="D6E5EF"/>
                </a:solidFill>
                <a:latin typeface="Roboto Slab" pitchFamily="34" charset="0"/>
                <a:ea typeface="Roboto Slab" pitchFamily="34" charset="-122"/>
                <a:cs typeface="Roboto Slab" pitchFamily="34" charset="-120"/>
              </a:rPr>
              <a:t>Key Recommendations</a:t>
            </a:r>
            <a:endParaRPr lang="en-US" sz="1850" dirty="0"/>
          </a:p>
        </p:txBody>
      </p:sp>
      <p:sp>
        <p:nvSpPr>
          <p:cNvPr id="11" name="Text 7"/>
          <p:cNvSpPr/>
          <p:nvPr/>
        </p:nvSpPr>
        <p:spPr>
          <a:xfrm>
            <a:off x="5207437" y="3847505"/>
            <a:ext cx="4215408" cy="101631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VP Product Management to work with the Independent Board member on BI / Reporting Strategy, considering customer/market needs, expandability, cost, and partnership opportunities.</a:t>
            </a:r>
            <a:endParaRPr lang="en-US" sz="1250" dirty="0"/>
          </a:p>
        </p:txBody>
      </p:sp>
      <p:sp>
        <p:nvSpPr>
          <p:cNvPr id="12" name="Text 8"/>
          <p:cNvSpPr/>
          <p:nvPr/>
        </p:nvSpPr>
        <p:spPr>
          <a:xfrm>
            <a:off x="5207437" y="4919305"/>
            <a:ext cx="4215408" cy="101631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VP Product Management to work with the Independent Board member on AI Strategy, covering customer/market needs, expandability, cost, and partnership opportunities.</a:t>
            </a:r>
            <a:endParaRPr lang="en-US" sz="1250" dirty="0"/>
          </a:p>
        </p:txBody>
      </p:sp>
      <p:sp>
        <p:nvSpPr>
          <p:cNvPr id="13" name="Text 9"/>
          <p:cNvSpPr/>
          <p:nvPr/>
        </p:nvSpPr>
        <p:spPr>
          <a:xfrm>
            <a:off x="5207437" y="5991106"/>
            <a:ext cx="4215408" cy="76223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VP Engineering, VP Product Management, and Independent Board member to collaborate on roadmap balance for new offerings and technical debt.</a:t>
            </a:r>
            <a:endParaRPr lang="en-US" sz="1250" dirty="0"/>
          </a:p>
        </p:txBody>
      </p:sp>
      <p:sp>
        <p:nvSpPr>
          <p:cNvPr id="14" name="Text 10"/>
          <p:cNvSpPr/>
          <p:nvPr/>
        </p:nvSpPr>
        <p:spPr>
          <a:xfrm>
            <a:off x="5207437" y="6808827"/>
            <a:ext cx="4215408" cy="76223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VP Product Management and Independent Board Member to work with LE on market expansion and identifying product gaps.</a:t>
            </a:r>
            <a:endParaRPr lang="en-US" sz="1250" dirty="0"/>
          </a:p>
        </p:txBody>
      </p:sp>
      <p:pic>
        <p:nvPicPr>
          <p:cNvPr id="15" name="Image 2" descr="preencoded.png">    </p:cNvPr>
          <p:cNvPicPr>
            <a:picLocks noChangeAspect="1"/>
          </p:cNvPicPr>
          <p:nvPr/>
        </p:nvPicPr>
        <p:blipFill>
          <a:blip r:embed="rId3"/>
          <a:stretch>
            <a:fillRect/>
          </a:stretch>
        </p:blipFill>
        <p:spPr>
          <a:xfrm>
            <a:off x="9621203" y="1472208"/>
            <a:ext cx="2950607" cy="1823561"/>
          </a:xfrm>
          <a:prstGeom prst="rect">
            <a:avLst/>
          </a:prstGeom>
        </p:spPr>
      </p:pic>
      <p:sp>
        <p:nvSpPr>
          <p:cNvPr id="16" name="Text 11"/>
          <p:cNvSpPr/>
          <p:nvPr/>
        </p:nvSpPr>
        <p:spPr>
          <a:xfrm>
            <a:off x="9621203" y="3454479"/>
            <a:ext cx="2381607" cy="297656"/>
          </a:xfrm>
          <a:prstGeom prst="rect">
            <a:avLst/>
          </a:prstGeom>
          <a:noFill/>
          <a:ln/>
        </p:spPr>
        <p:txBody>
          <a:bodyPr wrap="none" lIns="0" tIns="0" rIns="0" bIns="0" rtlCol="0" anchor="t"/>
          <a:lstStyle/>
          <a:p>
            <a:pPr algn="l" indent="0" marL="0">
              <a:lnSpc>
                <a:spcPts val="2300"/>
              </a:lnSpc>
              <a:buNone/>
            </a:pPr>
            <a:r>
              <a:rPr lang="en-US" sz="1850" dirty="0">
                <a:solidFill>
                  <a:srgbClr val="D6E5EF"/>
                </a:solidFill>
                <a:latin typeface="Roboto Slab" pitchFamily="34" charset="0"/>
                <a:ea typeface="Roboto Slab" pitchFamily="34" charset="-122"/>
                <a:cs typeface="Roboto Slab" pitchFamily="34" charset="-120"/>
              </a:rPr>
              <a:t>Execution Plan</a:t>
            </a:r>
            <a:endParaRPr lang="en-US" sz="1850" dirty="0"/>
          </a:p>
        </p:txBody>
      </p:sp>
      <p:sp>
        <p:nvSpPr>
          <p:cNvPr id="17" name="Text 12"/>
          <p:cNvSpPr/>
          <p:nvPr/>
        </p:nvSpPr>
        <p:spPr>
          <a:xfrm>
            <a:off x="9621203" y="3847386"/>
            <a:ext cx="4215289" cy="1524476"/>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VP Product Management to collaborate with Market Research, CAB, and Sales to define BI / Reporting and AI needs, vision, expansion opportunities, and fit with corporate growth. Identify buy/partner opportunities and estimate customization costs. Present vision to the board for investment direction.</a:t>
            </a:r>
            <a:endParaRPr lang="en-US" sz="1250" dirty="0"/>
          </a:p>
        </p:txBody>
      </p:sp>
      <p:sp>
        <p:nvSpPr>
          <p:cNvPr id="18" name="Text 13"/>
          <p:cNvSpPr/>
          <p:nvPr/>
        </p:nvSpPr>
        <p:spPr>
          <a:xfrm>
            <a:off x="9621203" y="5427345"/>
            <a:ext cx="4215289" cy="76223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Agree on a roadmap and a balanced percentage of effort between technical debt / new development, reporting on KPIs that show compliance and results.</a:t>
            </a:r>
            <a:endParaRPr lang="en-US" sz="1250" dirty="0"/>
          </a:p>
        </p:txBody>
      </p:sp>
      <p:sp>
        <p:nvSpPr>
          <p:cNvPr id="19" name="Text 14"/>
          <p:cNvSpPr/>
          <p:nvPr/>
        </p:nvSpPr>
        <p:spPr>
          <a:xfrm>
            <a:off x="9621203" y="6245066"/>
            <a:ext cx="4215289" cy="1016318"/>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6E5EF"/>
                </a:solidFill>
                <a:latin typeface="Roboto" pitchFamily="34" charset="0"/>
                <a:ea typeface="Roboto" pitchFamily="34" charset="-122"/>
                <a:cs typeface="Roboto" pitchFamily="34" charset="-120"/>
              </a:rPr>
              <a:t>Short term: LE to identify "slam dunk" M&amp;A opportunities for early leadership synergy. Long term: VP Product Management to identify buy / partner opportunities that fill gaps in the product vision.</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91064"/>
            <a:ext cx="6938367" cy="635794"/>
          </a:xfrm>
          <a:prstGeom prst="rect">
            <a:avLst/>
          </a:prstGeom>
          <a:noFill/>
          <a:ln/>
        </p:spPr>
        <p:txBody>
          <a:bodyPr wrap="none" lIns="0" tIns="0" rIns="0" bIns="0" rtlCol="0" anchor="t"/>
          <a:lstStyle/>
          <a:p>
            <a:pPr algn="l" indent="0" marL="0">
              <a:lnSpc>
                <a:spcPts val="5000"/>
              </a:lnSpc>
              <a:buNone/>
            </a:pPr>
            <a:r>
              <a:rPr lang="en-US" sz="4000" dirty="0">
                <a:solidFill>
                  <a:srgbClr val="76B9FF"/>
                </a:solidFill>
                <a:latin typeface="Roboto Slab" pitchFamily="34" charset="0"/>
                <a:ea typeface="Roboto Slab" pitchFamily="34" charset="-122"/>
                <a:cs typeface="Roboto Slab" pitchFamily="34" charset="-120"/>
              </a:rPr>
              <a:t>Independent Board Member: </a:t>
            </a:r>
            <a:endParaRPr lang="en-US" sz="4000" dirty="0"/>
          </a:p>
        </p:txBody>
      </p:sp>
      <p:sp>
        <p:nvSpPr>
          <p:cNvPr id="3" name="Text 1"/>
          <p:cNvSpPr/>
          <p:nvPr/>
        </p:nvSpPr>
        <p:spPr>
          <a:xfrm>
            <a:off x="793790" y="1674257"/>
            <a:ext cx="5154930" cy="635794"/>
          </a:xfrm>
          <a:prstGeom prst="rect">
            <a:avLst/>
          </a:prstGeom>
          <a:noFill/>
          <a:ln/>
        </p:spPr>
        <p:txBody>
          <a:bodyPr wrap="none" lIns="0" tIns="0" rIns="0" bIns="0" rtlCol="0" anchor="t"/>
          <a:lstStyle/>
          <a:p>
            <a:pPr algn="l" indent="0" marL="0">
              <a:lnSpc>
                <a:spcPts val="5000"/>
              </a:lnSpc>
              <a:buNone/>
            </a:pPr>
            <a:r>
              <a:rPr lang="en-US" sz="4000" dirty="0">
                <a:solidFill>
                  <a:srgbClr val="76B9FF"/>
                </a:solidFill>
                <a:latin typeface="Roboto Slab" pitchFamily="34" charset="0"/>
                <a:ea typeface="Roboto Slab" pitchFamily="34" charset="-122"/>
                <a:cs typeface="Roboto Slab" pitchFamily="34" charset="-120"/>
              </a:rPr>
              <a:t>A Catalyst for Growth</a:t>
            </a:r>
            <a:endParaRPr lang="en-US" sz="4000" dirty="0"/>
          </a:p>
        </p:txBody>
      </p:sp>
      <p:pic>
        <p:nvPicPr>
          <p:cNvPr id="4" name="Image 0" descr="preencoded.png">    </p:cNvPr>
          <p:cNvPicPr>
            <a:picLocks noChangeAspect="1"/>
          </p:cNvPicPr>
          <p:nvPr/>
        </p:nvPicPr>
        <p:blipFill>
          <a:blip r:embed="rId1"/>
          <a:stretch>
            <a:fillRect/>
          </a:stretch>
        </p:blipFill>
        <p:spPr>
          <a:xfrm>
            <a:off x="11466552" y="909518"/>
            <a:ext cx="1764149" cy="1764149"/>
          </a:xfrm>
          <a:prstGeom prst="rect">
            <a:avLst/>
          </a:prstGeom>
        </p:spPr>
      </p:pic>
      <p:sp>
        <p:nvSpPr>
          <p:cNvPr id="5" name="Shape 2"/>
          <p:cNvSpPr/>
          <p:nvPr/>
        </p:nvSpPr>
        <p:spPr>
          <a:xfrm>
            <a:off x="793790" y="3079026"/>
            <a:ext cx="13042821" cy="25956"/>
          </a:xfrm>
          <a:prstGeom prst="rect">
            <a:avLst/>
          </a:prstGeom>
          <a:solidFill>
            <a:srgbClr val="D6E5EF">
              <a:alpha val="50000"/>
            </a:srgbClr>
          </a:solidFill>
          <a:ln/>
        </p:spPr>
      </p:sp>
      <p:sp>
        <p:nvSpPr>
          <p:cNvPr id="6" name="Text 3"/>
          <p:cNvSpPr/>
          <p:nvPr/>
        </p:nvSpPr>
        <p:spPr>
          <a:xfrm>
            <a:off x="793790" y="3270766"/>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Roboto" pitchFamily="34" charset="0"/>
                <a:ea typeface="Roboto" pitchFamily="34" charset="-122"/>
                <a:cs typeface="Roboto" pitchFamily="34" charset="-120"/>
              </a:rPr>
              <a:t>An independent board member offers invaluable, objective expertise and oversight, critical for Endeavor's upcoming phase of rapid scaling and operational refinement. Their guidance will be key to strengthening engineering capabilities, streamlining product development, and optimizing strategic market positioning.</a:t>
            </a:r>
            <a:endParaRPr lang="en-US" sz="1150" dirty="0"/>
          </a:p>
        </p:txBody>
      </p:sp>
      <p:pic>
        <p:nvPicPr>
          <p:cNvPr id="7" name="Image 1" descr="preencoded.png">    </p:cNvPr>
          <p:cNvPicPr>
            <a:picLocks noChangeAspect="1"/>
          </p:cNvPicPr>
          <p:nvPr/>
        </p:nvPicPr>
        <p:blipFill>
          <a:blip r:embed="rId2"/>
          <a:stretch>
            <a:fillRect/>
          </a:stretch>
        </p:blipFill>
        <p:spPr>
          <a:xfrm>
            <a:off x="793790" y="3908108"/>
            <a:ext cx="2746058" cy="1697117"/>
          </a:xfrm>
          <a:prstGeom prst="rect">
            <a:avLst/>
          </a:prstGeom>
        </p:spPr>
      </p:pic>
      <p:sp>
        <p:nvSpPr>
          <p:cNvPr id="8" name="Text 4"/>
          <p:cNvSpPr/>
          <p:nvPr/>
        </p:nvSpPr>
        <p:spPr>
          <a:xfrm>
            <a:off x="793790" y="5752624"/>
            <a:ext cx="3429833" cy="230386"/>
          </a:xfrm>
          <a:prstGeom prst="rect">
            <a:avLst/>
          </a:prstGeom>
          <a:noFill/>
          <a:ln/>
        </p:spPr>
        <p:txBody>
          <a:bodyPr wrap="none" lIns="0" tIns="0" rIns="0" bIns="0" rtlCol="0" anchor="t"/>
          <a:lstStyle/>
          <a:p>
            <a:pPr algn="l"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Strengthened Leadership &amp; Governance</a:t>
            </a:r>
            <a:endParaRPr lang="en-US" sz="1450" dirty="0"/>
          </a:p>
        </p:txBody>
      </p:sp>
      <p:sp>
        <p:nvSpPr>
          <p:cNvPr id="9" name="Text 5"/>
          <p:cNvSpPr/>
          <p:nvPr/>
        </p:nvSpPr>
        <p:spPr>
          <a:xfrm>
            <a:off x="793790" y="6071354"/>
            <a:ext cx="4224814" cy="1414463"/>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Roboto" pitchFamily="34" charset="0"/>
                <a:ea typeface="Roboto" pitchFamily="34" charset="-122"/>
                <a:cs typeface="Roboto" pitchFamily="34" charset="-120"/>
              </a:rPr>
              <a:t>Actively help bridge existing leadership gaps, particularly by guiding the recruitment of an experienced engineering leader and dedicated PM/QA roles. The board member will provide essential mentorship for the current leadership team and ensure robust, independent oversight for enhanced accountability and growth.</a:t>
            </a:r>
            <a:endParaRPr lang="en-US" sz="1150" dirty="0"/>
          </a:p>
        </p:txBody>
      </p:sp>
      <p:pic>
        <p:nvPicPr>
          <p:cNvPr id="10" name="Image 2" descr="preencoded.png">    </p:cNvPr>
          <p:cNvPicPr>
            <a:picLocks noChangeAspect="1"/>
          </p:cNvPicPr>
          <p:nvPr/>
        </p:nvPicPr>
        <p:blipFill>
          <a:blip r:embed="rId3"/>
          <a:stretch>
            <a:fillRect/>
          </a:stretch>
        </p:blipFill>
        <p:spPr>
          <a:xfrm>
            <a:off x="5202793" y="3908108"/>
            <a:ext cx="2746058" cy="1697117"/>
          </a:xfrm>
          <a:prstGeom prst="rect">
            <a:avLst/>
          </a:prstGeom>
        </p:spPr>
      </p:pic>
      <p:sp>
        <p:nvSpPr>
          <p:cNvPr id="11" name="Text 6"/>
          <p:cNvSpPr/>
          <p:nvPr/>
        </p:nvSpPr>
        <p:spPr>
          <a:xfrm>
            <a:off x="5202793" y="5752624"/>
            <a:ext cx="3814524" cy="230386"/>
          </a:xfrm>
          <a:prstGeom prst="rect">
            <a:avLst/>
          </a:prstGeom>
          <a:noFill/>
          <a:ln/>
        </p:spPr>
        <p:txBody>
          <a:bodyPr wrap="none" lIns="0" tIns="0" rIns="0" bIns="0" rtlCol="0" anchor="t"/>
          <a:lstStyle/>
          <a:p>
            <a:pPr algn="l"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Optimized Development &amp; Quality Processes</a:t>
            </a:r>
            <a:endParaRPr lang="en-US" sz="1450" dirty="0"/>
          </a:p>
        </p:txBody>
      </p:sp>
      <p:sp>
        <p:nvSpPr>
          <p:cNvPr id="12" name="Text 7"/>
          <p:cNvSpPr/>
          <p:nvPr/>
        </p:nvSpPr>
        <p:spPr>
          <a:xfrm>
            <a:off x="5202793" y="6071354"/>
            <a:ext cx="4224814" cy="1178719"/>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Roboto" pitchFamily="34" charset="0"/>
                <a:ea typeface="Roboto" pitchFamily="34" charset="-122"/>
                <a:cs typeface="Roboto" pitchFamily="34" charset="-120"/>
              </a:rPr>
              <a:t>Drive specific improvements in product development, including formalizing inconsistent Scrum methodologies and establishing robust, automated QA protocols. This will ensure efficient delivery, higher product quality, and reduced reliance on manual testing.</a:t>
            </a:r>
            <a:endParaRPr lang="en-US" sz="1150" dirty="0"/>
          </a:p>
        </p:txBody>
      </p:sp>
      <p:pic>
        <p:nvPicPr>
          <p:cNvPr id="13" name="Image 3" descr="preencoded.png">    </p:cNvPr>
          <p:cNvPicPr>
            <a:picLocks noChangeAspect="1"/>
          </p:cNvPicPr>
          <p:nvPr/>
        </p:nvPicPr>
        <p:blipFill>
          <a:blip r:embed="rId4"/>
          <a:stretch>
            <a:fillRect/>
          </a:stretch>
        </p:blipFill>
        <p:spPr>
          <a:xfrm>
            <a:off x="9611797" y="3908108"/>
            <a:ext cx="2746058" cy="1697117"/>
          </a:xfrm>
          <a:prstGeom prst="rect">
            <a:avLst/>
          </a:prstGeom>
        </p:spPr>
      </p:pic>
      <p:sp>
        <p:nvSpPr>
          <p:cNvPr id="14" name="Text 8"/>
          <p:cNvSpPr/>
          <p:nvPr/>
        </p:nvSpPr>
        <p:spPr>
          <a:xfrm>
            <a:off x="9611797" y="5752624"/>
            <a:ext cx="3435906" cy="230386"/>
          </a:xfrm>
          <a:prstGeom prst="rect">
            <a:avLst/>
          </a:prstGeom>
          <a:noFill/>
          <a:ln/>
        </p:spPr>
        <p:txBody>
          <a:bodyPr wrap="none" lIns="0" tIns="0" rIns="0" bIns="0" rtlCol="0" anchor="t"/>
          <a:lstStyle/>
          <a:p>
            <a:pPr algn="l" indent="0" marL="0">
              <a:lnSpc>
                <a:spcPts val="1800"/>
              </a:lnSpc>
              <a:buNone/>
            </a:pPr>
            <a:r>
              <a:rPr lang="en-US" sz="1450" dirty="0">
                <a:solidFill>
                  <a:srgbClr val="D6E5EF"/>
                </a:solidFill>
                <a:latin typeface="Roboto Slab" pitchFamily="34" charset="0"/>
                <a:ea typeface="Roboto Slab" pitchFamily="34" charset="-122"/>
                <a:cs typeface="Roboto Slab" pitchFamily="34" charset="-120"/>
              </a:rPr>
              <a:t>Strategic Product &amp; Technical Guidance</a:t>
            </a:r>
            <a:endParaRPr lang="en-US" sz="1450" dirty="0"/>
          </a:p>
        </p:txBody>
      </p:sp>
      <p:sp>
        <p:nvSpPr>
          <p:cNvPr id="15" name="Text 9"/>
          <p:cNvSpPr/>
          <p:nvPr/>
        </p:nvSpPr>
        <p:spPr>
          <a:xfrm>
            <a:off x="9611797" y="6071354"/>
            <a:ext cx="4224814" cy="1414463"/>
          </a:xfrm>
          <a:prstGeom prst="rect">
            <a:avLst/>
          </a:prstGeom>
          <a:noFill/>
          <a:ln/>
        </p:spPr>
        <p:txBody>
          <a:bodyPr wrap="square" lIns="0" tIns="0" rIns="0" bIns="0" rtlCol="0" anchor="t"/>
          <a:lstStyle/>
          <a:p>
            <a:pPr algn="l" indent="0" marL="0">
              <a:lnSpc>
                <a:spcPts val="1850"/>
              </a:lnSpc>
              <a:buNone/>
            </a:pPr>
            <a:r>
              <a:rPr lang="en-US" sz="1150" dirty="0">
                <a:solidFill>
                  <a:srgbClr val="D6E5EF"/>
                </a:solidFill>
                <a:latin typeface="Roboto" pitchFamily="34" charset="0"/>
                <a:ea typeface="Roboto" pitchFamily="34" charset="-122"/>
                <a:cs typeface="Roboto" pitchFamily="34" charset="-120"/>
              </a:rPr>
              <a:t>Provide a clear vision for product strategy and execution, specifically addressing the 20% complete architectural rewrite and navigating licensing issues. This includes balancing technical debt remediation with the development of new modules and integrating emerging AI/BI requirements for long-term market advantage.</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897273" y="597694"/>
            <a:ext cx="6835735" cy="441484"/>
          </a:xfrm>
          <a:prstGeom prst="rect">
            <a:avLst/>
          </a:prstGeom>
          <a:noFill/>
          <a:ln/>
        </p:spPr>
        <p:txBody>
          <a:bodyPr wrap="none" lIns="0" tIns="0" rIns="0" bIns="0" rtlCol="0" anchor="t"/>
          <a:lstStyle/>
          <a:p>
            <a:pPr algn="ctr" indent="0" marL="0">
              <a:lnSpc>
                <a:spcPts val="3450"/>
              </a:lnSpc>
              <a:buNone/>
            </a:pPr>
            <a:r>
              <a:rPr lang="en-US" sz="2750" dirty="0">
                <a:solidFill>
                  <a:srgbClr val="76B9FF"/>
                </a:solidFill>
                <a:latin typeface="Roboto Slab" pitchFamily="34" charset="0"/>
                <a:ea typeface="Roboto Slab" pitchFamily="34" charset="-122"/>
                <a:cs typeface="Roboto Slab" pitchFamily="34" charset="-120"/>
              </a:rPr>
              <a:t>Independent Board Member Involvement</a:t>
            </a:r>
            <a:endParaRPr lang="en-US" sz="2750" dirty="0"/>
          </a:p>
        </p:txBody>
      </p:sp>
      <p:pic>
        <p:nvPicPr>
          <p:cNvPr id="3" name="Image 0" descr="preencoded.png">    </p:cNvPr>
          <p:cNvPicPr>
            <a:picLocks noChangeAspect="1"/>
          </p:cNvPicPr>
          <p:nvPr/>
        </p:nvPicPr>
        <p:blipFill>
          <a:blip r:embed="rId1"/>
          <a:stretch>
            <a:fillRect/>
          </a:stretch>
        </p:blipFill>
        <p:spPr>
          <a:xfrm>
            <a:off x="760690" y="1321713"/>
            <a:ext cx="2763679" cy="1708071"/>
          </a:xfrm>
          <a:prstGeom prst="rect">
            <a:avLst/>
          </a:prstGeom>
        </p:spPr>
      </p:pic>
      <p:sp>
        <p:nvSpPr>
          <p:cNvPr id="4" name="Text 1"/>
          <p:cNvSpPr/>
          <p:nvPr/>
        </p:nvSpPr>
        <p:spPr>
          <a:xfrm>
            <a:off x="760690" y="3170992"/>
            <a:ext cx="2565916"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Roboto Slab" pitchFamily="34" charset="0"/>
                <a:ea typeface="Roboto Slab" pitchFamily="34" charset="-122"/>
                <a:cs typeface="Roboto Slab" pitchFamily="34" charset="-120"/>
              </a:rPr>
              <a:t>Strategic Oversight &amp; Guidance</a:t>
            </a:r>
            <a:endParaRPr lang="en-US" sz="1350" dirty="0"/>
          </a:p>
        </p:txBody>
      </p:sp>
      <p:sp>
        <p:nvSpPr>
          <p:cNvPr id="5" name="Text 2"/>
          <p:cNvSpPr/>
          <p:nvPr/>
        </p:nvSpPr>
        <p:spPr>
          <a:xfrm>
            <a:off x="760690" y="3476387"/>
            <a:ext cx="4251960" cy="678299"/>
          </a:xfrm>
          <a:prstGeom prst="rect">
            <a:avLst/>
          </a:prstGeom>
          <a:noFill/>
          <a:ln/>
        </p:spPr>
        <p:txBody>
          <a:bodyPr wrap="square" lIns="0" tIns="0" rIns="0" bIns="0" rtlCol="0" anchor="t"/>
          <a:lstStyle/>
          <a:p>
            <a:pPr algn="l" indent="0" marL="0">
              <a:lnSpc>
                <a:spcPts val="1750"/>
              </a:lnSpc>
              <a:buNone/>
            </a:pPr>
            <a:r>
              <a:rPr lang="en-US" sz="1100" dirty="0">
                <a:solidFill>
                  <a:srgbClr val="D6E5EF"/>
                </a:solidFill>
                <a:latin typeface="Roboto" pitchFamily="34" charset="0"/>
                <a:ea typeface="Roboto" pitchFamily="34" charset="-122"/>
                <a:cs typeface="Roboto" pitchFamily="34" charset="-120"/>
              </a:rPr>
              <a:t>Provide crucial Board-level oversight to R&amp;D and Product Management leadership, ensuring alignment with overarching company goals and market demands.</a:t>
            </a:r>
            <a:endParaRPr lang="en-US" sz="1100" dirty="0"/>
          </a:p>
        </p:txBody>
      </p:sp>
      <p:pic>
        <p:nvPicPr>
          <p:cNvPr id="6" name="Image 1" descr="preencoded.png">    </p:cNvPr>
          <p:cNvPicPr>
            <a:picLocks noChangeAspect="1"/>
          </p:cNvPicPr>
          <p:nvPr/>
        </p:nvPicPr>
        <p:blipFill>
          <a:blip r:embed="rId2"/>
          <a:stretch>
            <a:fillRect/>
          </a:stretch>
        </p:blipFill>
        <p:spPr>
          <a:xfrm>
            <a:off x="5189220" y="1321713"/>
            <a:ext cx="2763679" cy="1708071"/>
          </a:xfrm>
          <a:prstGeom prst="rect">
            <a:avLst/>
          </a:prstGeom>
        </p:spPr>
      </p:pic>
      <p:sp>
        <p:nvSpPr>
          <p:cNvPr id="7" name="Text 3"/>
          <p:cNvSpPr/>
          <p:nvPr/>
        </p:nvSpPr>
        <p:spPr>
          <a:xfrm>
            <a:off x="5189220" y="3170992"/>
            <a:ext cx="2749868"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Roboto Slab" pitchFamily="34" charset="0"/>
                <a:ea typeface="Roboto Slab" pitchFamily="34" charset="-122"/>
                <a:cs typeface="Roboto Slab" pitchFamily="34" charset="-120"/>
              </a:rPr>
              <a:t>Process &amp; Structure Development</a:t>
            </a:r>
            <a:endParaRPr lang="en-US" sz="1350" dirty="0"/>
          </a:p>
        </p:txBody>
      </p:sp>
      <p:sp>
        <p:nvSpPr>
          <p:cNvPr id="8" name="Text 4"/>
          <p:cNvSpPr/>
          <p:nvPr/>
        </p:nvSpPr>
        <p:spPr>
          <a:xfrm>
            <a:off x="5189220" y="3476387"/>
            <a:ext cx="4251960" cy="1130498"/>
          </a:xfrm>
          <a:prstGeom prst="rect">
            <a:avLst/>
          </a:prstGeom>
          <a:noFill/>
          <a:ln/>
        </p:spPr>
        <p:txBody>
          <a:bodyPr wrap="square" lIns="0" tIns="0" rIns="0" bIns="0" rtlCol="0" anchor="t"/>
          <a:lstStyle/>
          <a:p>
            <a:pPr algn="l" indent="0" marL="0">
              <a:lnSpc>
                <a:spcPts val="1750"/>
              </a:lnSpc>
              <a:buNone/>
            </a:pPr>
            <a:r>
              <a:rPr lang="en-US" sz="1100" dirty="0">
                <a:solidFill>
                  <a:srgbClr val="D6E5EF"/>
                </a:solidFill>
                <a:latin typeface="Roboto" pitchFamily="34" charset="0"/>
                <a:ea typeface="Roboto" pitchFamily="34" charset="-122"/>
                <a:cs typeface="Roboto" pitchFamily="34" charset="-120"/>
              </a:rPr>
              <a:t>Directly assist in establishing robust organizational structures and defining key product development processes post-close, including the implementation of Scrum and Pragmatic Marketing frameworks. Design the organization with integrating several M&amp;A targets.</a:t>
            </a:r>
            <a:endParaRPr lang="en-US" sz="1100" dirty="0"/>
          </a:p>
        </p:txBody>
      </p:sp>
      <p:pic>
        <p:nvPicPr>
          <p:cNvPr id="9" name="Image 2" descr="preencoded.png">    </p:cNvPr>
          <p:cNvPicPr>
            <a:picLocks noChangeAspect="1"/>
          </p:cNvPicPr>
          <p:nvPr/>
        </p:nvPicPr>
        <p:blipFill>
          <a:blip r:embed="rId3"/>
          <a:stretch>
            <a:fillRect/>
          </a:stretch>
        </p:blipFill>
        <p:spPr>
          <a:xfrm>
            <a:off x="9617750" y="1321713"/>
            <a:ext cx="2763679" cy="1708071"/>
          </a:xfrm>
          <a:prstGeom prst="rect">
            <a:avLst/>
          </a:prstGeom>
        </p:spPr>
      </p:pic>
      <p:sp>
        <p:nvSpPr>
          <p:cNvPr id="10" name="Text 5"/>
          <p:cNvSpPr/>
          <p:nvPr/>
        </p:nvSpPr>
        <p:spPr>
          <a:xfrm>
            <a:off x="9617750" y="3170992"/>
            <a:ext cx="2464713"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Roboto Slab" pitchFamily="34" charset="0"/>
                <a:ea typeface="Roboto Slab" pitchFamily="34" charset="-122"/>
                <a:cs typeface="Roboto Slab" pitchFamily="34" charset="-120"/>
              </a:rPr>
              <a:t>BI &amp; AI Strategy Collaboration</a:t>
            </a:r>
            <a:endParaRPr lang="en-US" sz="1350" dirty="0"/>
          </a:p>
        </p:txBody>
      </p:sp>
      <p:sp>
        <p:nvSpPr>
          <p:cNvPr id="11" name="Text 6"/>
          <p:cNvSpPr/>
          <p:nvPr/>
        </p:nvSpPr>
        <p:spPr>
          <a:xfrm>
            <a:off x="9617750" y="3476387"/>
            <a:ext cx="4251960" cy="678299"/>
          </a:xfrm>
          <a:prstGeom prst="rect">
            <a:avLst/>
          </a:prstGeom>
          <a:noFill/>
          <a:ln/>
        </p:spPr>
        <p:txBody>
          <a:bodyPr wrap="square" lIns="0" tIns="0" rIns="0" bIns="0" rtlCol="0" anchor="t"/>
          <a:lstStyle/>
          <a:p>
            <a:pPr algn="l" indent="0" marL="0">
              <a:lnSpc>
                <a:spcPts val="1750"/>
              </a:lnSpc>
              <a:buNone/>
            </a:pPr>
            <a:r>
              <a:rPr lang="en-US" sz="1100" dirty="0">
                <a:solidFill>
                  <a:srgbClr val="D6E5EF"/>
                </a:solidFill>
                <a:latin typeface="Roboto" pitchFamily="34" charset="0"/>
                <a:ea typeface="Roboto" pitchFamily="34" charset="-122"/>
                <a:cs typeface="Roboto" pitchFamily="34" charset="-120"/>
              </a:rPr>
              <a:t>Collaborate with the new VP Product Management to shape cohesive strategies for Business Intelligence and AI, identifying market needs, partnership opportunities, and investment directions.</a:t>
            </a:r>
            <a:endParaRPr lang="en-US" sz="1100" dirty="0"/>
          </a:p>
        </p:txBody>
      </p:sp>
      <p:pic>
        <p:nvPicPr>
          <p:cNvPr id="12" name="Image 3" descr="preencoded.png">    </p:cNvPr>
          <p:cNvPicPr>
            <a:picLocks noChangeAspect="1"/>
          </p:cNvPicPr>
          <p:nvPr/>
        </p:nvPicPr>
        <p:blipFill>
          <a:blip r:embed="rId4"/>
          <a:stretch>
            <a:fillRect/>
          </a:stretch>
        </p:blipFill>
        <p:spPr>
          <a:xfrm>
            <a:off x="760690" y="4960025"/>
            <a:ext cx="2763679" cy="1708071"/>
          </a:xfrm>
          <a:prstGeom prst="rect">
            <a:avLst/>
          </a:prstGeom>
        </p:spPr>
      </p:pic>
      <p:sp>
        <p:nvSpPr>
          <p:cNvPr id="13" name="Text 7"/>
          <p:cNvSpPr/>
          <p:nvPr/>
        </p:nvSpPr>
        <p:spPr>
          <a:xfrm>
            <a:off x="760690" y="6809303"/>
            <a:ext cx="3218855"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Roboto Slab" pitchFamily="34" charset="0"/>
                <a:ea typeface="Roboto Slab" pitchFamily="34" charset="-122"/>
                <a:cs typeface="Roboto Slab" pitchFamily="34" charset="-120"/>
              </a:rPr>
              <a:t>Product Roadmap &amp; Tech Debt Balance</a:t>
            </a:r>
            <a:endParaRPr lang="en-US" sz="1350" dirty="0"/>
          </a:p>
        </p:txBody>
      </p:sp>
      <p:sp>
        <p:nvSpPr>
          <p:cNvPr id="14" name="Text 8"/>
          <p:cNvSpPr/>
          <p:nvPr/>
        </p:nvSpPr>
        <p:spPr>
          <a:xfrm>
            <a:off x="760690" y="7114699"/>
            <a:ext cx="4251960" cy="678299"/>
          </a:xfrm>
          <a:prstGeom prst="rect">
            <a:avLst/>
          </a:prstGeom>
          <a:noFill/>
          <a:ln/>
        </p:spPr>
        <p:txBody>
          <a:bodyPr wrap="square" lIns="0" tIns="0" rIns="0" bIns="0" rtlCol="0" anchor="t"/>
          <a:lstStyle/>
          <a:p>
            <a:pPr algn="l" indent="0" marL="0">
              <a:lnSpc>
                <a:spcPts val="1750"/>
              </a:lnSpc>
              <a:buNone/>
            </a:pPr>
            <a:r>
              <a:rPr lang="en-US" sz="1100" dirty="0">
                <a:solidFill>
                  <a:srgbClr val="D6E5EF"/>
                </a:solidFill>
                <a:latin typeface="Roboto" pitchFamily="34" charset="0"/>
                <a:ea typeface="Roboto" pitchFamily="34" charset="-122"/>
                <a:cs typeface="Roboto" pitchFamily="34" charset="-120"/>
              </a:rPr>
              <a:t>Work alongside VP Engineering and VP Product Management to balance the roadmap between new product development and essential tech debt, ensuring sustainable growth and innovation.</a:t>
            </a:r>
            <a:endParaRPr lang="en-US" sz="1100" dirty="0"/>
          </a:p>
        </p:txBody>
      </p:sp>
      <p:pic>
        <p:nvPicPr>
          <p:cNvPr id="15" name="Image 4" descr="preencoded.png">    </p:cNvPr>
          <p:cNvPicPr>
            <a:picLocks noChangeAspect="1"/>
          </p:cNvPicPr>
          <p:nvPr/>
        </p:nvPicPr>
        <p:blipFill>
          <a:blip r:embed="rId5"/>
          <a:stretch>
            <a:fillRect/>
          </a:stretch>
        </p:blipFill>
        <p:spPr>
          <a:xfrm>
            <a:off x="5189220" y="4960025"/>
            <a:ext cx="2763679" cy="1708071"/>
          </a:xfrm>
          <a:prstGeom prst="rect">
            <a:avLst/>
          </a:prstGeom>
        </p:spPr>
      </p:pic>
      <p:sp>
        <p:nvSpPr>
          <p:cNvPr id="16" name="Text 9"/>
          <p:cNvSpPr/>
          <p:nvPr/>
        </p:nvSpPr>
        <p:spPr>
          <a:xfrm>
            <a:off x="5189220" y="6809303"/>
            <a:ext cx="3070146"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Roboto Slab" pitchFamily="34" charset="0"/>
                <a:ea typeface="Roboto Slab" pitchFamily="34" charset="-122"/>
                <a:cs typeface="Roboto Slab" pitchFamily="34" charset="-120"/>
              </a:rPr>
              <a:t>Risk Mitigation &amp; Transition Support</a:t>
            </a:r>
            <a:endParaRPr lang="en-US" sz="1350" dirty="0"/>
          </a:p>
        </p:txBody>
      </p:sp>
      <p:sp>
        <p:nvSpPr>
          <p:cNvPr id="17" name="Text 10"/>
          <p:cNvSpPr/>
          <p:nvPr/>
        </p:nvSpPr>
        <p:spPr>
          <a:xfrm>
            <a:off x="5189220" y="7114699"/>
            <a:ext cx="4251960" cy="678299"/>
          </a:xfrm>
          <a:prstGeom prst="rect">
            <a:avLst/>
          </a:prstGeom>
          <a:noFill/>
          <a:ln/>
        </p:spPr>
        <p:txBody>
          <a:bodyPr wrap="square" lIns="0" tIns="0" rIns="0" bIns="0" rtlCol="0" anchor="t"/>
          <a:lstStyle/>
          <a:p>
            <a:pPr algn="l" indent="0" marL="0">
              <a:lnSpc>
                <a:spcPts val="1750"/>
              </a:lnSpc>
              <a:buNone/>
            </a:pPr>
            <a:r>
              <a:rPr lang="en-US" sz="1100" dirty="0">
                <a:solidFill>
                  <a:srgbClr val="D6E5EF"/>
                </a:solidFill>
                <a:latin typeface="Roboto" pitchFamily="34" charset="0"/>
                <a:ea typeface="Roboto" pitchFamily="34" charset="-122"/>
                <a:cs typeface="Roboto" pitchFamily="34" charset="-120"/>
              </a:rPr>
              <a:t>Offer a vital safety net in leadership transitions, providing direct insight into challenges and facilitating smooth knowledge transfer for continued operational stability.</a:t>
            </a:r>
            <a:endParaRPr lang="en-US" sz="1100" dirty="0"/>
          </a:p>
        </p:txBody>
      </p:sp>
      <p:pic>
        <p:nvPicPr>
          <p:cNvPr id="18" name="Image 5" descr="preencoded.png">    </p:cNvPr>
          <p:cNvPicPr>
            <a:picLocks noChangeAspect="1"/>
          </p:cNvPicPr>
          <p:nvPr/>
        </p:nvPicPr>
        <p:blipFill>
          <a:blip r:embed="rId6"/>
          <a:stretch>
            <a:fillRect/>
          </a:stretch>
        </p:blipFill>
        <p:spPr>
          <a:xfrm>
            <a:off x="9617750" y="4960025"/>
            <a:ext cx="2763679" cy="1708071"/>
          </a:xfrm>
          <a:prstGeom prst="rect">
            <a:avLst/>
          </a:prstGeom>
        </p:spPr>
      </p:pic>
      <p:sp>
        <p:nvSpPr>
          <p:cNvPr id="19" name="Text 11"/>
          <p:cNvSpPr/>
          <p:nvPr/>
        </p:nvSpPr>
        <p:spPr>
          <a:xfrm>
            <a:off x="9617750" y="6809303"/>
            <a:ext cx="2974181" cy="220623"/>
          </a:xfrm>
          <a:prstGeom prst="rect">
            <a:avLst/>
          </a:prstGeom>
          <a:noFill/>
          <a:ln/>
        </p:spPr>
        <p:txBody>
          <a:bodyPr wrap="none" lIns="0" tIns="0" rIns="0" bIns="0" rtlCol="0" anchor="t"/>
          <a:lstStyle/>
          <a:p>
            <a:pPr algn="l" indent="0" marL="0">
              <a:lnSpc>
                <a:spcPts val="1700"/>
              </a:lnSpc>
              <a:buNone/>
            </a:pPr>
            <a:r>
              <a:rPr lang="en-US" sz="1350" dirty="0">
                <a:solidFill>
                  <a:srgbClr val="D6E5EF"/>
                </a:solidFill>
                <a:latin typeface="Roboto Slab" pitchFamily="34" charset="0"/>
                <a:ea typeface="Roboto Slab" pitchFamily="34" charset="-122"/>
                <a:cs typeface="Roboto Slab" pitchFamily="34" charset="-120"/>
              </a:rPr>
              <a:t>Mentorship &amp; Relationship Building</a:t>
            </a:r>
            <a:endParaRPr lang="en-US" sz="1350" dirty="0"/>
          </a:p>
        </p:txBody>
      </p:sp>
      <p:sp>
        <p:nvSpPr>
          <p:cNvPr id="20" name="Text 12"/>
          <p:cNvSpPr/>
          <p:nvPr/>
        </p:nvSpPr>
        <p:spPr>
          <a:xfrm>
            <a:off x="9617750" y="7114699"/>
            <a:ext cx="4251960" cy="678299"/>
          </a:xfrm>
          <a:prstGeom prst="rect">
            <a:avLst/>
          </a:prstGeom>
          <a:noFill/>
          <a:ln/>
        </p:spPr>
        <p:txBody>
          <a:bodyPr wrap="square" lIns="0" tIns="0" rIns="0" bIns="0" rtlCol="0" anchor="t"/>
          <a:lstStyle/>
          <a:p>
            <a:pPr algn="l" indent="0" marL="0">
              <a:lnSpc>
                <a:spcPts val="1750"/>
              </a:lnSpc>
              <a:buNone/>
            </a:pPr>
            <a:r>
              <a:rPr lang="en-US" sz="1100" dirty="0">
                <a:solidFill>
                  <a:srgbClr val="D6E5EF"/>
                </a:solidFill>
                <a:latin typeface="Roboto" pitchFamily="34" charset="0"/>
                <a:ea typeface="Roboto" pitchFamily="34" charset="-122"/>
                <a:cs typeface="Roboto" pitchFamily="34" charset="-120"/>
              </a:rPr>
              <a:t>Serve as a senior mentor, fostering critical relationships, like with Brian Webb on AI tools, and driving the execution of key growth initiatives across the product and engineering teams.</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572833" y="531257"/>
            <a:ext cx="5484733" cy="392430"/>
          </a:xfrm>
          <a:prstGeom prst="rect">
            <a:avLst/>
          </a:prstGeom>
          <a:noFill/>
          <a:ln/>
        </p:spPr>
        <p:txBody>
          <a:bodyPr wrap="none" lIns="0" tIns="0" rIns="0" bIns="0" rtlCol="0" anchor="t"/>
          <a:lstStyle/>
          <a:p>
            <a:pPr algn="ctr" indent="0" marL="0">
              <a:lnSpc>
                <a:spcPts val="3050"/>
              </a:lnSpc>
              <a:buNone/>
            </a:pPr>
            <a:r>
              <a:rPr lang="en-US" sz="2450" dirty="0">
                <a:solidFill>
                  <a:srgbClr val="76B9FF"/>
                </a:solidFill>
                <a:latin typeface="Roboto Slab" pitchFamily="34" charset="0"/>
                <a:ea typeface="Roboto Slab" pitchFamily="34" charset="-122"/>
                <a:cs typeface="Roboto Slab" pitchFamily="34" charset="-120"/>
              </a:rPr>
              <a:t>Proposed Strategic Support Dual Role</a:t>
            </a:r>
            <a:endParaRPr lang="en-US" sz="2450" dirty="0"/>
          </a:p>
        </p:txBody>
      </p:sp>
      <p:pic>
        <p:nvPicPr>
          <p:cNvPr id="3" name="Image 0" descr="preencoded.png">    </p:cNvPr>
          <p:cNvPicPr>
            <a:picLocks noChangeAspect="1"/>
          </p:cNvPicPr>
          <p:nvPr/>
        </p:nvPicPr>
        <p:blipFill>
          <a:blip r:embed="rId1"/>
          <a:stretch>
            <a:fillRect/>
          </a:stretch>
        </p:blipFill>
        <p:spPr>
          <a:xfrm>
            <a:off x="676037" y="1174790"/>
            <a:ext cx="4264343" cy="4264342"/>
          </a:xfrm>
          <a:prstGeom prst="rect">
            <a:avLst/>
          </a:prstGeom>
        </p:spPr>
      </p:pic>
      <p:sp>
        <p:nvSpPr>
          <p:cNvPr id="4" name="Text 1"/>
          <p:cNvSpPr/>
          <p:nvPr/>
        </p:nvSpPr>
        <p:spPr>
          <a:xfrm>
            <a:off x="676037" y="5564624"/>
            <a:ext cx="2067997" cy="196096"/>
          </a:xfrm>
          <a:prstGeom prst="rect">
            <a:avLst/>
          </a:prstGeom>
          <a:noFill/>
          <a:ln/>
        </p:spPr>
        <p:txBody>
          <a:bodyPr wrap="none" lIns="0" tIns="0" rIns="0" bIns="0" rtlCol="0" anchor="t"/>
          <a:lstStyle/>
          <a:p>
            <a:pPr algn="l" indent="0" marL="0">
              <a:lnSpc>
                <a:spcPts val="1500"/>
              </a:lnSpc>
              <a:buNone/>
            </a:pPr>
            <a:r>
              <a:rPr lang="en-US" sz="1200" dirty="0">
                <a:solidFill>
                  <a:srgbClr val="D6E5EF"/>
                </a:solidFill>
                <a:latin typeface="Roboto Slab" pitchFamily="34" charset="0"/>
                <a:ea typeface="Roboto Slab" pitchFamily="34" charset="-122"/>
                <a:cs typeface="Roboto Slab" pitchFamily="34" charset="-120"/>
              </a:rPr>
              <a:t>Independent Board Member</a:t>
            </a:r>
            <a:endParaRPr lang="en-US" sz="1200" dirty="0"/>
          </a:p>
        </p:txBody>
      </p:sp>
      <p:sp>
        <p:nvSpPr>
          <p:cNvPr id="5" name="Text 2"/>
          <p:cNvSpPr/>
          <p:nvPr/>
        </p:nvSpPr>
        <p:spPr>
          <a:xfrm>
            <a:off x="676037" y="5835967"/>
            <a:ext cx="6560701" cy="200978"/>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D6E5EF"/>
                </a:solidFill>
                <a:latin typeface="Roboto" pitchFamily="34" charset="0"/>
                <a:ea typeface="Roboto" pitchFamily="34" charset="-122"/>
                <a:cs typeface="Roboto" pitchFamily="34" charset="-120"/>
              </a:rPr>
              <a:t>Commitment:</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Estimated 10 hours/month (annual renewable contract).</a:t>
            </a:r>
            <a:endParaRPr lang="en-US" sz="950" dirty="0"/>
          </a:p>
        </p:txBody>
      </p:sp>
      <p:sp>
        <p:nvSpPr>
          <p:cNvPr id="6" name="Text 3"/>
          <p:cNvSpPr/>
          <p:nvPr/>
        </p:nvSpPr>
        <p:spPr>
          <a:xfrm>
            <a:off x="676037" y="6080879"/>
            <a:ext cx="6560701" cy="200978"/>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D6E5EF"/>
                </a:solidFill>
                <a:latin typeface="Roboto" pitchFamily="34" charset="0"/>
                <a:ea typeface="Roboto" pitchFamily="34" charset="-122"/>
                <a:cs typeface="Roboto" pitchFamily="34" charset="-120"/>
              </a:rPr>
              <a:t>Compensation:</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Mix commensurate with position at LE Portco board</a:t>
            </a:r>
            <a:endParaRPr lang="en-US" sz="950" dirty="0"/>
          </a:p>
        </p:txBody>
      </p:sp>
      <p:sp>
        <p:nvSpPr>
          <p:cNvPr id="7" name="Text 4"/>
          <p:cNvSpPr/>
          <p:nvPr/>
        </p:nvSpPr>
        <p:spPr>
          <a:xfrm>
            <a:off x="676037" y="6325791"/>
            <a:ext cx="6560701" cy="602933"/>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D6E5EF"/>
                </a:solidFill>
                <a:latin typeface="Roboto" pitchFamily="34" charset="0"/>
                <a:ea typeface="Roboto" pitchFamily="34" charset="-122"/>
                <a:cs typeface="Roboto" pitchFamily="34" charset="-120"/>
              </a:rPr>
              <a:t>Role:</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Provides high-level strategic oversight, mentorship, and governance for R&amp;D and Product Management. Board visibility of acquisition product / technical progress . Technical leadership guidance and risk reduction. Non-competitive role to current leadership.</a:t>
            </a:r>
            <a:endParaRPr lang="en-US" sz="950" dirty="0"/>
          </a:p>
        </p:txBody>
      </p:sp>
      <p:sp>
        <p:nvSpPr>
          <p:cNvPr id="8" name="Text 5"/>
          <p:cNvSpPr/>
          <p:nvPr/>
        </p:nvSpPr>
        <p:spPr>
          <a:xfrm>
            <a:off x="676037" y="6972657"/>
            <a:ext cx="6560701" cy="401955"/>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D6E5EF"/>
                </a:solidFill>
                <a:latin typeface="Roboto" pitchFamily="34" charset="0"/>
                <a:ea typeface="Roboto" pitchFamily="34" charset="-122"/>
                <a:cs typeface="Roboto" pitchFamily="34" charset="-120"/>
              </a:rPr>
              <a:t>Value:</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Brings objective expertise, strengthens leadership, mitigates risks during rapid scaling and transitions. Offers M&amp;A Technical Due Diligence and integration advice.</a:t>
            </a:r>
            <a:endParaRPr lang="en-US" sz="950" dirty="0"/>
          </a:p>
        </p:txBody>
      </p:sp>
      <p:pic>
        <p:nvPicPr>
          <p:cNvPr id="9" name="Image 1" descr="preencoded.png">    </p:cNvPr>
          <p:cNvPicPr>
            <a:picLocks noChangeAspect="1"/>
          </p:cNvPicPr>
          <p:nvPr/>
        </p:nvPicPr>
        <p:blipFill>
          <a:blip r:embed="rId2"/>
          <a:stretch>
            <a:fillRect/>
          </a:stretch>
        </p:blipFill>
        <p:spPr>
          <a:xfrm>
            <a:off x="7393662" y="1174790"/>
            <a:ext cx="4264343" cy="4264342"/>
          </a:xfrm>
          <a:prstGeom prst="rect">
            <a:avLst/>
          </a:prstGeom>
        </p:spPr>
      </p:pic>
      <p:sp>
        <p:nvSpPr>
          <p:cNvPr id="10" name="Text 6"/>
          <p:cNvSpPr/>
          <p:nvPr/>
        </p:nvSpPr>
        <p:spPr>
          <a:xfrm>
            <a:off x="7393662" y="5564624"/>
            <a:ext cx="1784390" cy="196096"/>
          </a:xfrm>
          <a:prstGeom prst="rect">
            <a:avLst/>
          </a:prstGeom>
          <a:noFill/>
          <a:ln/>
        </p:spPr>
        <p:txBody>
          <a:bodyPr wrap="none" lIns="0" tIns="0" rIns="0" bIns="0" rtlCol="0" anchor="t"/>
          <a:lstStyle/>
          <a:p>
            <a:pPr algn="l" indent="0" marL="0">
              <a:lnSpc>
                <a:spcPts val="1500"/>
              </a:lnSpc>
              <a:buNone/>
            </a:pPr>
            <a:r>
              <a:rPr lang="en-US" sz="1200" dirty="0">
                <a:solidFill>
                  <a:srgbClr val="D6E5EF"/>
                </a:solidFill>
                <a:latin typeface="Roboto Slab" pitchFamily="34" charset="0"/>
                <a:ea typeface="Roboto Slab" pitchFamily="34" charset="-122"/>
                <a:cs typeface="Roboto Slab" pitchFamily="34" charset="-120"/>
              </a:rPr>
              <a:t>Independent Consultant</a:t>
            </a:r>
            <a:endParaRPr lang="en-US" sz="1200" dirty="0"/>
          </a:p>
        </p:txBody>
      </p:sp>
      <p:sp>
        <p:nvSpPr>
          <p:cNvPr id="11" name="Text 7"/>
          <p:cNvSpPr/>
          <p:nvPr/>
        </p:nvSpPr>
        <p:spPr>
          <a:xfrm>
            <a:off x="7393662" y="5835967"/>
            <a:ext cx="6560701" cy="401955"/>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D6E5EF"/>
                </a:solidFill>
                <a:latin typeface="Roboto" pitchFamily="34" charset="0"/>
                <a:ea typeface="Roboto" pitchFamily="34" charset="-122"/>
                <a:cs typeface="Roboto" pitchFamily="34" charset="-120"/>
              </a:rPr>
              <a:t>Commitment:</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Up to 30 hours/month for 3 months additional (plus remainder of 10 monthy). Depends on need to fill any vacancy temporarily.</a:t>
            </a:r>
            <a:endParaRPr lang="en-US" sz="950" dirty="0"/>
          </a:p>
        </p:txBody>
      </p:sp>
      <p:sp>
        <p:nvSpPr>
          <p:cNvPr id="12" name="Text 8"/>
          <p:cNvSpPr/>
          <p:nvPr/>
        </p:nvSpPr>
        <p:spPr>
          <a:xfrm>
            <a:off x="7393662" y="6281857"/>
            <a:ext cx="6560701" cy="200978"/>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D6E5EF"/>
                </a:solidFill>
                <a:latin typeface="Roboto" pitchFamily="34" charset="0"/>
                <a:ea typeface="Roboto" pitchFamily="34" charset="-122"/>
                <a:cs typeface="Roboto" pitchFamily="34" charset="-120"/>
              </a:rPr>
              <a:t>Rate:</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$400 per hour. </a:t>
            </a:r>
            <a:endParaRPr lang="en-US" sz="950" dirty="0"/>
          </a:p>
        </p:txBody>
      </p:sp>
      <p:sp>
        <p:nvSpPr>
          <p:cNvPr id="13" name="Text 9"/>
          <p:cNvSpPr/>
          <p:nvPr/>
        </p:nvSpPr>
        <p:spPr>
          <a:xfrm>
            <a:off x="7393662" y="6526768"/>
            <a:ext cx="6560701" cy="200978"/>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D6E5EF"/>
                </a:solidFill>
                <a:latin typeface="Roboto" pitchFamily="34" charset="0"/>
                <a:ea typeface="Roboto" pitchFamily="34" charset="-122"/>
                <a:cs typeface="Roboto" pitchFamily="34" charset="-120"/>
              </a:rPr>
              <a:t>Total Cost:</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Up to </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$72,000</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(6 months x 30 hrs/month x $400/hr).</a:t>
            </a:r>
            <a:endParaRPr lang="en-US" sz="950" dirty="0"/>
          </a:p>
        </p:txBody>
      </p:sp>
      <p:sp>
        <p:nvSpPr>
          <p:cNvPr id="14" name="Text 10"/>
          <p:cNvSpPr/>
          <p:nvPr/>
        </p:nvSpPr>
        <p:spPr>
          <a:xfrm>
            <a:off x="7393662" y="6771680"/>
            <a:ext cx="6560701" cy="803910"/>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D6E5EF"/>
                </a:solidFill>
                <a:latin typeface="Roboto" pitchFamily="34" charset="0"/>
                <a:ea typeface="Roboto" pitchFamily="34" charset="-122"/>
                <a:cs typeface="Roboto" pitchFamily="34" charset="-120"/>
              </a:rPr>
              <a:t>Role:</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Focuses on aligning product strategy with company goals, optimizing development processes, and guiding key initiatives (BI/AI strategy, tech debt balance, M&amp;A integration). Galvanizes Scrum process with consultant help, provides hands-on training for PM/PO, supports the new QA Lead in implementing robust QA protocols, and assists with product backlog refinement.</a:t>
            </a:r>
            <a:endParaRPr lang="en-US" sz="950" dirty="0"/>
          </a:p>
        </p:txBody>
      </p:sp>
      <p:sp>
        <p:nvSpPr>
          <p:cNvPr id="15" name="Text 11"/>
          <p:cNvSpPr/>
          <p:nvPr/>
        </p:nvSpPr>
        <p:spPr>
          <a:xfrm>
            <a:off x="7393662" y="7619524"/>
            <a:ext cx="6560701" cy="401955"/>
          </a:xfrm>
          <a:prstGeom prst="rect">
            <a:avLst/>
          </a:prstGeom>
          <a:noFill/>
          <a:ln/>
        </p:spPr>
        <p:txBody>
          <a:bodyPr wrap="square" lIns="0" tIns="0" rIns="0" bIns="0" rtlCol="0" anchor="t"/>
          <a:lstStyle/>
          <a:p>
            <a:pPr algn="l" marL="342900" indent="-342900">
              <a:lnSpc>
                <a:spcPts val="1550"/>
              </a:lnSpc>
              <a:buSzPct val="100000"/>
              <a:buChar char="•"/>
            </a:pPr>
            <a:r>
              <a:rPr lang="en-US" sz="950" b="1" dirty="0">
                <a:solidFill>
                  <a:srgbClr val="D6E5EF"/>
                </a:solidFill>
                <a:latin typeface="Roboto" pitchFamily="34" charset="0"/>
                <a:ea typeface="Roboto" pitchFamily="34" charset="-122"/>
                <a:cs typeface="Roboto" pitchFamily="34" charset="-120"/>
              </a:rPr>
              <a:t>Value:</a:t>
            </a:r>
            <a:pPr algn="l" indent="0" marL="0">
              <a:lnSpc>
                <a:spcPts val="1550"/>
              </a:lnSpc>
              <a:buNone/>
            </a:pPr>
            <a:r>
              <a:rPr lang="en-US" sz="950" dirty="0">
                <a:solidFill>
                  <a:srgbClr val="D6E5EF"/>
                </a:solidFill>
                <a:latin typeface="Roboto" pitchFamily="34" charset="0"/>
                <a:ea typeface="Roboto" pitchFamily="34" charset="-122"/>
                <a:cs typeface="Roboto" pitchFamily="34" charset="-120"/>
              </a:rPr>
              <a:t> Accelerates process adoption, boosts team efficiency, establishes foundational practices for scalable growth, and reduces operational risks.</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2025-08-04T15:07:50Z</dcterms:created>
  <dcterms:modified xsi:type="dcterms:W3CDTF">2025-08-04T15:07:50Z</dcterms:modified>
</cp:coreProperties>
</file>